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771" r:id="rId6"/>
    <p:sldMasterId id="2147483782" r:id="rId7"/>
  </p:sldMasterIdLst>
  <p:notesMasterIdLst>
    <p:notesMasterId r:id="rId37"/>
  </p:notesMasterIdLst>
  <p:sldIdLst>
    <p:sldId id="452" r:id="rId8"/>
    <p:sldId id="542" r:id="rId9"/>
    <p:sldId id="550" r:id="rId10"/>
    <p:sldId id="512" r:id="rId11"/>
    <p:sldId id="513" r:id="rId12"/>
    <p:sldId id="536" r:id="rId13"/>
    <p:sldId id="514" r:id="rId14"/>
    <p:sldId id="515" r:id="rId15"/>
    <p:sldId id="516" r:id="rId16"/>
    <p:sldId id="539" r:id="rId17"/>
    <p:sldId id="518" r:id="rId18"/>
    <p:sldId id="519" r:id="rId19"/>
    <p:sldId id="521" r:id="rId20"/>
    <p:sldId id="522" r:id="rId21"/>
    <p:sldId id="523" r:id="rId22"/>
    <p:sldId id="524" r:id="rId23"/>
    <p:sldId id="543" r:id="rId24"/>
    <p:sldId id="544" r:id="rId25"/>
    <p:sldId id="545" r:id="rId26"/>
    <p:sldId id="525" r:id="rId27"/>
    <p:sldId id="526" r:id="rId28"/>
    <p:sldId id="527" r:id="rId29"/>
    <p:sldId id="546" r:id="rId30"/>
    <p:sldId id="549" r:id="rId31"/>
    <p:sldId id="415" r:id="rId32"/>
    <p:sldId id="416" r:id="rId33"/>
    <p:sldId id="548" r:id="rId34"/>
    <p:sldId id="547" r:id="rId35"/>
    <p:sldId id="534" r:id="rId36"/>
  </p:sldIdLst>
  <p:sldSz cx="12436475" cy="6994525"/>
  <p:notesSz cx="6810375" cy="9942513"/>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userDrawn="1">
          <p15:clr>
            <a:srgbClr val="A4A3A4"/>
          </p15:clr>
        </p15:guide>
        <p15:guide id="2" pos="3917" userDrawn="1">
          <p15:clr>
            <a:srgbClr val="A4A3A4"/>
          </p15:clr>
        </p15:guide>
        <p15:guide id="3" pos="173" userDrawn="1">
          <p15:clr>
            <a:srgbClr val="A4A3A4"/>
          </p15:clr>
        </p15:guide>
        <p15:guide id="4" pos="749" userDrawn="1">
          <p15:clr>
            <a:srgbClr val="A4A3A4"/>
          </p15:clr>
        </p15:guide>
        <p15:guide id="5" pos="1325" userDrawn="1">
          <p15:clr>
            <a:srgbClr val="A4A3A4"/>
          </p15:clr>
        </p15:guide>
        <p15:guide id="6" pos="1901" userDrawn="1">
          <p15:clr>
            <a:srgbClr val="A4A3A4"/>
          </p15:clr>
        </p15:guide>
        <p15:guide id="7" pos="2477" userDrawn="1">
          <p15:clr>
            <a:srgbClr val="A4A3A4"/>
          </p15:clr>
        </p15:guide>
        <p15:guide id="8" pos="3053" userDrawn="1">
          <p15:clr>
            <a:srgbClr val="A4A3A4"/>
          </p15:clr>
        </p15:guide>
        <p15:guide id="9" pos="3629" userDrawn="1">
          <p15:clr>
            <a:srgbClr val="A4A3A4"/>
          </p15:clr>
        </p15:guide>
        <p15:guide id="10" pos="4205" userDrawn="1">
          <p15:clr>
            <a:srgbClr val="A4A3A4"/>
          </p15:clr>
        </p15:guide>
        <p15:guide id="11" pos="4781" userDrawn="1">
          <p15:clr>
            <a:srgbClr val="A4A3A4"/>
          </p15:clr>
        </p15:guide>
        <p15:guide id="12" pos="5357" userDrawn="1">
          <p15:clr>
            <a:srgbClr val="A4A3A4"/>
          </p15:clr>
        </p15:guide>
        <p15:guide id="13" pos="5933" userDrawn="1">
          <p15:clr>
            <a:srgbClr val="A4A3A4"/>
          </p15:clr>
        </p15:guide>
        <p15:guide id="14" pos="6509" userDrawn="1">
          <p15:clr>
            <a:srgbClr val="A4A3A4"/>
          </p15:clr>
        </p15:guide>
        <p15:guide id="15" pos="7085" userDrawn="1">
          <p15:clr>
            <a:srgbClr val="A4A3A4"/>
          </p15:clr>
        </p15:guide>
        <p15:guide id="16" pos="7661" userDrawn="1">
          <p15:clr>
            <a:srgbClr val="A4A3A4"/>
          </p15:clr>
        </p15:guide>
        <p15:guide id="17" orient="horz" pos="1915" userDrawn="1">
          <p15:clr>
            <a:srgbClr val="A4A3A4"/>
          </p15:clr>
        </p15:guide>
        <p15:guide id="18" orient="horz" pos="1339" userDrawn="1">
          <p15:clr>
            <a:srgbClr val="A4A3A4"/>
          </p15:clr>
        </p15:guide>
        <p15:guide id="19" orient="horz" pos="763" userDrawn="1">
          <p15:clr>
            <a:srgbClr val="A4A3A4"/>
          </p15:clr>
        </p15:guide>
        <p15:guide id="20" orient="horz" pos="187" userDrawn="1">
          <p15:clr>
            <a:srgbClr val="A4A3A4"/>
          </p15:clr>
        </p15:guide>
        <p15:guide id="21" orient="horz" pos="2491" userDrawn="1">
          <p15:clr>
            <a:srgbClr val="A4A3A4"/>
          </p15:clr>
        </p15:guide>
        <p15:guide id="22" orient="horz" pos="2779" userDrawn="1">
          <p15:clr>
            <a:srgbClr val="A4A3A4"/>
          </p15:clr>
        </p15:guide>
        <p15:guide id="23" orient="horz" pos="3355" userDrawn="1">
          <p15:clr>
            <a:srgbClr val="A4A3A4"/>
          </p15:clr>
        </p15:guide>
        <p15:guide id="24" orient="horz" pos="3931" userDrawn="1">
          <p15:clr>
            <a:srgbClr val="A4A3A4"/>
          </p15:clr>
        </p15:guide>
        <p15:guide id="25" orient="horz" pos="4219" userDrawn="1">
          <p15:clr>
            <a:srgbClr val="A4A3A4"/>
          </p15:clr>
        </p15:guide>
        <p15:guide id="26" orient="horz" pos="3067" userDrawn="1">
          <p15:clr>
            <a:srgbClr val="A4A3A4"/>
          </p15:clr>
        </p15:guide>
        <p15:guide id="27" orient="horz" pos="111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Goggin" initials="TG" lastIdx="1" clrIdx="0">
    <p:extLst>
      <p:ext uri="{19B8F6BF-5375-455C-9EA6-DF929625EA0E}">
        <p15:presenceInfo xmlns:p15="http://schemas.microsoft.com/office/powerpoint/2012/main" userId="Tim Goggin" providerId="None"/>
      </p:ext>
    </p:extLst>
  </p:cmAuthor>
  <p:cmAuthor id="2" name="Sigurd Gustafsson" initials="SG" lastIdx="6" clrIdx="1">
    <p:extLst>
      <p:ext uri="{19B8F6BF-5375-455C-9EA6-DF929625EA0E}">
        <p15:presenceInfo xmlns:p15="http://schemas.microsoft.com/office/powerpoint/2012/main" userId="Sigurd Gustafsson" providerId="None"/>
      </p:ext>
    </p:extLst>
  </p:cmAuthor>
  <p:cmAuthor id="3" name="Erik Wirsing" initials="EW" lastIdx="2" clrIdx="2">
    <p:extLst>
      <p:ext uri="{19B8F6BF-5375-455C-9EA6-DF929625EA0E}">
        <p15:presenceInfo xmlns:p15="http://schemas.microsoft.com/office/powerpoint/2012/main" userId="S-1-5-21-331827198-2699339260-2566874300-3252" providerId="AD"/>
      </p:ext>
    </p:extLst>
  </p:cmAuthor>
  <p:cmAuthor id="4" name="Nikki Thomas" initials="NT" lastIdx="22" clrIdx="3">
    <p:extLst>
      <p:ext uri="{19B8F6BF-5375-455C-9EA6-DF929625EA0E}">
        <p15:presenceInfo xmlns:p15="http://schemas.microsoft.com/office/powerpoint/2012/main" userId="S-1-5-21-2127521184-1604012920-1887927527-2506949" providerId="AD"/>
      </p:ext>
    </p:extLst>
  </p:cmAuthor>
  <p:cmAuthor id="5" name="Dan Kogan" initials="DK" lastIdx="12" clrIdx="4">
    <p:extLst>
      <p:ext uri="{19B8F6BF-5375-455C-9EA6-DF929625EA0E}">
        <p15:presenceInfo xmlns:p15="http://schemas.microsoft.com/office/powerpoint/2012/main" userId="S-1-5-21-2127521184-1604012920-1887927527-54605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8EC0"/>
    <a:srgbClr val="FF6600"/>
    <a:srgbClr val="DD5900"/>
    <a:srgbClr val="0072C6"/>
    <a:srgbClr val="BAC84A"/>
    <a:srgbClr val="002060"/>
    <a:srgbClr val="0074C8"/>
    <a:srgbClr val="001A4D"/>
    <a:srgbClr val="0E69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0" autoAdjust="0"/>
    <p:restoredTop sz="61062" autoAdjust="0"/>
  </p:normalViewPr>
  <p:slideViewPr>
    <p:cSldViewPr snapToGrid="0">
      <p:cViewPr varScale="1">
        <p:scale>
          <a:sx n="78" d="100"/>
          <a:sy n="78" d="100"/>
        </p:scale>
        <p:origin x="1464" y="56"/>
      </p:cViewPr>
      <p:guideLst>
        <p:guide orient="horz" pos="2203"/>
        <p:guide pos="3917"/>
        <p:guide pos="173"/>
        <p:guide pos="749"/>
        <p:guide pos="1325"/>
        <p:guide pos="1901"/>
        <p:guide pos="2477"/>
        <p:guide pos="3053"/>
        <p:guide pos="3629"/>
        <p:guide pos="4205"/>
        <p:guide pos="4781"/>
        <p:guide pos="5357"/>
        <p:guide pos="5933"/>
        <p:guide pos="6509"/>
        <p:guide pos="7085"/>
        <p:guide pos="7661"/>
        <p:guide orient="horz" pos="1915"/>
        <p:guide orient="horz" pos="1339"/>
        <p:guide orient="horz" pos="763"/>
        <p:guide orient="horz" pos="187"/>
        <p:guide orient="horz" pos="2491"/>
        <p:guide orient="horz" pos="2779"/>
        <p:guide orient="horz" pos="3355"/>
        <p:guide orient="horz" pos="3931"/>
        <p:guide orient="horz" pos="4219"/>
        <p:guide orient="horz" pos="3067"/>
        <p:guide orient="horz" pos="1110"/>
      </p:guideLst>
    </p:cSldViewPr>
  </p:slideViewPr>
  <p:outlineViewPr>
    <p:cViewPr>
      <p:scale>
        <a:sx n="33" d="100"/>
        <a:sy n="33" d="100"/>
      </p:scale>
      <p:origin x="0" y="0"/>
    </p:cViewPr>
  </p:outlineViewPr>
  <p:notesTextViewPr>
    <p:cViewPr>
      <p:scale>
        <a:sx n="3" d="2"/>
        <a:sy n="3" d="2"/>
      </p:scale>
      <p:origin x="0" y="0"/>
    </p:cViewPr>
  </p:notesTextViewPr>
  <p:sorterViewPr>
    <p:cViewPr>
      <p:scale>
        <a:sx n="130" d="100"/>
        <a:sy n="130" d="100"/>
      </p:scale>
      <p:origin x="0" y="-132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8852"/>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57637" y="0"/>
            <a:ext cx="2951163" cy="498852"/>
          </a:xfrm>
          <a:prstGeom prst="rect">
            <a:avLst/>
          </a:prstGeom>
        </p:spPr>
        <p:txBody>
          <a:bodyPr vert="horz" lIns="93177" tIns="46589" rIns="93177" bIns="46589" rtlCol="0"/>
          <a:lstStyle>
            <a:lvl1pPr algn="r">
              <a:defRPr sz="1200"/>
            </a:lvl1pPr>
          </a:lstStyle>
          <a:p>
            <a:fld id="{2B6B984F-E2C4-4A26-8D9A-9BBA1E9E889B}" type="datetimeFigureOut">
              <a:rPr lang="en-US" smtClean="0"/>
              <a:t>11/9/2016</a:t>
            </a:fld>
            <a:endParaRPr lang="en-US"/>
          </a:p>
        </p:txBody>
      </p:sp>
      <p:sp>
        <p:nvSpPr>
          <p:cNvPr id="4" name="Slide Image Placeholder 3"/>
          <p:cNvSpPr>
            <a:spLocks noGrp="1" noRot="1" noChangeAspect="1"/>
          </p:cNvSpPr>
          <p:nvPr>
            <p:ph type="sldImg" idx="2"/>
          </p:nvPr>
        </p:nvSpPr>
        <p:spPr>
          <a:xfrm>
            <a:off x="423863" y="1243013"/>
            <a:ext cx="5962650" cy="3354387"/>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81038" y="4784834"/>
            <a:ext cx="5448300" cy="3914865"/>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3663"/>
            <a:ext cx="2951163" cy="498851"/>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57637" y="9443663"/>
            <a:ext cx="2951163" cy="498851"/>
          </a:xfrm>
          <a:prstGeom prst="rect">
            <a:avLst/>
          </a:prstGeom>
        </p:spPr>
        <p:txBody>
          <a:bodyPr vert="horz" lIns="93177" tIns="46589" rIns="93177" bIns="46589" rtlCol="0" anchor="b"/>
          <a:lstStyle>
            <a:lvl1pPr algn="r">
              <a:defRPr sz="1200"/>
            </a:lvl1pPr>
          </a:lstStyle>
          <a:p>
            <a:fld id="{D87653DB-B31F-428D-9506-C3E312885146}" type="slidenum">
              <a:rPr lang="en-US" smtClean="0"/>
              <a:t>‹#›</a:t>
            </a:fld>
            <a:endParaRPr lang="en-US"/>
          </a:p>
        </p:txBody>
      </p:sp>
    </p:spTree>
    <p:extLst>
      <p:ext uri="{BB962C8B-B14F-4D97-AF65-F5344CB8AC3E}">
        <p14:creationId xmlns:p14="http://schemas.microsoft.com/office/powerpoint/2010/main" val="342144132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en-us/documentation/articles/traffic-manager-routing-method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us/documentation/articles/traffic-manager-routing-method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Hey everyone! I’m Lilian from Microsoft UK and today where going to take a look into web apps which is PaaS and how it removes a lot of the effort and frustrations from hosting a web app. </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1</a:t>
            </a:fld>
            <a:endParaRPr lang="en-US"/>
          </a:p>
        </p:txBody>
      </p:sp>
    </p:spTree>
    <p:extLst>
      <p:ext uri="{BB962C8B-B14F-4D97-AF65-F5344CB8AC3E}">
        <p14:creationId xmlns:p14="http://schemas.microsoft.com/office/powerpoint/2010/main" val="1899027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a:t>It’s generally a good idea to host your application as you build it</a:t>
            </a:r>
          </a:p>
          <a:p>
            <a:endParaRPr lang="en-GB" b="0" baseline="0" dirty="0"/>
          </a:p>
          <a:p>
            <a:pPr marL="0" marR="0" indent="0" algn="l" defTabSz="932688" rtl="0" eaLnBrk="1" fontAlgn="auto" latinLnBrk="0" hangingPunct="1">
              <a:lnSpc>
                <a:spcPct val="100000"/>
              </a:lnSpc>
              <a:spcBef>
                <a:spcPts val="0"/>
              </a:spcBef>
              <a:spcAft>
                <a:spcPts val="0"/>
              </a:spcAft>
              <a:buClrTx/>
              <a:buSzTx/>
              <a:buFontTx/>
              <a:buNone/>
              <a:tabLst/>
              <a:defRPr/>
            </a:pPr>
            <a:r>
              <a:rPr lang="en-GB" b="0" dirty="0"/>
              <a:t>Web</a:t>
            </a:r>
            <a:r>
              <a:rPr lang="en-GB" b="0" baseline="0" dirty="0"/>
              <a:t> app use n</a:t>
            </a:r>
            <a:r>
              <a:rPr lang="en-GB" b="0" dirty="0"/>
              <a:t>ot just</a:t>
            </a:r>
            <a:r>
              <a:rPr lang="en-GB" b="0" baseline="0" dirty="0"/>
              <a:t> for production. Get it off </a:t>
            </a:r>
            <a:r>
              <a:rPr lang="en-GB" b="0" baseline="0" dirty="0" err="1"/>
              <a:t>devs</a:t>
            </a:r>
            <a:r>
              <a:rPr lang="en-GB" b="0" baseline="0" dirty="0"/>
              <a:t> machine, get it out there and share it with the team.</a:t>
            </a:r>
          </a:p>
          <a:p>
            <a:endParaRPr lang="en-GB" b="0" dirty="0"/>
          </a:p>
          <a:p>
            <a:r>
              <a:rPr lang="en-GB" b="0" dirty="0"/>
              <a:t>When</a:t>
            </a:r>
            <a:r>
              <a:rPr lang="en-GB" b="0" baseline="0" dirty="0"/>
              <a:t> you deploy, you also get a HTTPS endpoint</a:t>
            </a:r>
          </a:p>
          <a:p>
            <a:endParaRPr lang="en-GB" b="0" baseline="0" dirty="0"/>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deploy as frequently as you commit to your source control. </a:t>
            </a:r>
          </a:p>
          <a:p>
            <a:endParaRPr lang="en-GB" b="0" baseline="0" dirty="0"/>
          </a:p>
          <a:p>
            <a:endParaRPr lang="en-GB" b="0" dirty="0"/>
          </a:p>
        </p:txBody>
      </p:sp>
      <p:sp>
        <p:nvSpPr>
          <p:cNvPr id="4" name="Slide Number Placeholder 3"/>
          <p:cNvSpPr>
            <a:spLocks noGrp="1"/>
          </p:cNvSpPr>
          <p:nvPr>
            <p:ph type="sldNum" sz="quarter" idx="10"/>
          </p:nvPr>
        </p:nvSpPr>
        <p:spPr/>
        <p:txBody>
          <a:bodyPr/>
          <a:lstStyle/>
          <a:p>
            <a:fld id="{D87653DB-B31F-428D-9506-C3E312885146}" type="slidenum">
              <a:rPr lang="en-US" smtClean="0"/>
              <a:t>10</a:t>
            </a:fld>
            <a:endParaRPr lang="en-US"/>
          </a:p>
        </p:txBody>
      </p:sp>
    </p:spTree>
    <p:extLst>
      <p:ext uri="{BB962C8B-B14F-4D97-AF65-F5344CB8AC3E}">
        <p14:creationId xmlns:p14="http://schemas.microsoft.com/office/powerpoint/2010/main" val="63516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One of the easiest things to set up on this is continuous deployment. </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what happens when you setup with something like </a:t>
            </a:r>
            <a:r>
              <a:rPr lang="en-GB" sz="1224" kern="1200" dirty="0" err="1">
                <a:solidFill>
                  <a:schemeClr val="tx1"/>
                </a:solidFill>
                <a:effectLst/>
                <a:latin typeface="+mn-lt"/>
                <a:ea typeface="+mn-ea"/>
                <a:cs typeface="+mn-cs"/>
              </a:rPr>
              <a:t>github</a:t>
            </a:r>
            <a:r>
              <a:rPr lang="en-GB" sz="1224" kern="1200" dirty="0">
                <a:solidFill>
                  <a:schemeClr val="tx1"/>
                </a:solidFill>
                <a:effectLst/>
                <a:latin typeface="+mn-lt"/>
                <a:ea typeface="+mn-ea"/>
                <a:cs typeface="+mn-cs"/>
              </a:rPr>
              <a:t>, when you </a:t>
            </a:r>
            <a:r>
              <a:rPr lang="en-GB" sz="1224" b="1" kern="1200" dirty="0">
                <a:solidFill>
                  <a:schemeClr val="tx1"/>
                </a:solidFill>
                <a:effectLst/>
                <a:latin typeface="+mn-lt"/>
                <a:ea typeface="+mn-ea"/>
                <a:cs typeface="+mn-cs"/>
              </a:rPr>
              <a:t>check into </a:t>
            </a:r>
            <a:r>
              <a:rPr lang="en-GB" sz="1224" b="1" kern="1200" dirty="0" err="1">
                <a:solidFill>
                  <a:schemeClr val="tx1"/>
                </a:solidFill>
                <a:effectLst/>
                <a:latin typeface="+mn-lt"/>
                <a:ea typeface="+mn-ea"/>
                <a:cs typeface="+mn-cs"/>
              </a:rPr>
              <a:t>github</a:t>
            </a:r>
            <a:r>
              <a:rPr lang="en-GB" sz="1224" kern="1200" dirty="0">
                <a:solidFill>
                  <a:schemeClr val="tx1"/>
                </a:solidFill>
                <a:effectLst/>
                <a:latin typeface="+mn-lt"/>
                <a:ea typeface="+mn-ea"/>
                <a:cs typeface="+mn-cs"/>
              </a:rPr>
              <a:t>, that sends a </a:t>
            </a:r>
            <a:r>
              <a:rPr lang="en-GB" sz="1224" b="1" kern="1200" dirty="0">
                <a:solidFill>
                  <a:schemeClr val="tx1"/>
                </a:solidFill>
                <a:effectLst/>
                <a:latin typeface="+mn-lt"/>
                <a:ea typeface="+mn-ea"/>
                <a:cs typeface="+mn-cs"/>
              </a:rPr>
              <a:t>web put service request to azure</a:t>
            </a:r>
            <a:r>
              <a:rPr lang="en-GB" sz="1224" kern="1200" dirty="0">
                <a:solidFill>
                  <a:schemeClr val="tx1"/>
                </a:solidFill>
                <a:effectLst/>
                <a:latin typeface="+mn-lt"/>
                <a:ea typeface="+mn-ea"/>
                <a:cs typeface="+mn-cs"/>
              </a:rPr>
              <a:t> – azure goes to the </a:t>
            </a:r>
            <a:r>
              <a:rPr lang="en-GB" sz="1224" kern="1200" dirty="0" err="1">
                <a:solidFill>
                  <a:schemeClr val="tx1"/>
                </a:solidFill>
                <a:effectLst/>
                <a:latin typeface="+mn-lt"/>
                <a:ea typeface="+mn-ea"/>
                <a:cs typeface="+mn-cs"/>
              </a:rPr>
              <a:t>github</a:t>
            </a:r>
            <a:r>
              <a:rPr lang="en-GB" sz="1224" kern="1200" dirty="0">
                <a:solidFill>
                  <a:schemeClr val="tx1"/>
                </a:solidFill>
                <a:effectLst/>
                <a:latin typeface="+mn-lt"/>
                <a:ea typeface="+mn-ea"/>
                <a:cs typeface="+mn-cs"/>
              </a:rPr>
              <a:t> system, </a:t>
            </a:r>
            <a:r>
              <a:rPr lang="en-GB" sz="1224" b="1" kern="1200" dirty="0">
                <a:solidFill>
                  <a:schemeClr val="tx1"/>
                </a:solidFill>
                <a:effectLst/>
                <a:latin typeface="+mn-lt"/>
                <a:ea typeface="+mn-ea"/>
                <a:cs typeface="+mn-cs"/>
              </a:rPr>
              <a:t>pulls the latest repo</a:t>
            </a:r>
            <a:r>
              <a:rPr lang="en-GB" sz="1224" kern="1200" dirty="0">
                <a:solidFill>
                  <a:schemeClr val="tx1"/>
                </a:solidFill>
                <a:effectLst/>
                <a:latin typeface="+mn-lt"/>
                <a:ea typeface="+mn-ea"/>
                <a:cs typeface="+mn-cs"/>
              </a:rPr>
              <a:t> and </a:t>
            </a:r>
            <a:r>
              <a:rPr lang="en-GB" sz="1224" b="1" kern="1200" dirty="0">
                <a:solidFill>
                  <a:schemeClr val="tx1"/>
                </a:solidFill>
                <a:effectLst/>
                <a:latin typeface="+mn-lt"/>
                <a:ea typeface="+mn-ea"/>
                <a:cs typeface="+mn-cs"/>
              </a:rPr>
              <a:t>deploys</a:t>
            </a:r>
            <a:r>
              <a:rPr lang="en-GB" sz="1224" kern="1200" dirty="0">
                <a:solidFill>
                  <a:schemeClr val="tx1"/>
                </a:solidFill>
                <a:effectLst/>
                <a:latin typeface="+mn-lt"/>
                <a:ea typeface="+mn-ea"/>
                <a:cs typeface="+mn-cs"/>
              </a:rPr>
              <a:t> that to a current deployment slot.</a:t>
            </a: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11</a:t>
            </a:fld>
            <a:endParaRPr lang="en-US"/>
          </a:p>
        </p:txBody>
      </p:sp>
    </p:spTree>
    <p:extLst>
      <p:ext uri="{BB962C8B-B14F-4D97-AF65-F5344CB8AC3E}">
        <p14:creationId xmlns:p14="http://schemas.microsoft.com/office/powerpoint/2010/main" val="2338862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basically like standalone web app applications </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up to 10 of them in a single web app and they are individual separate websites </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contain different branches of your project</a:t>
            </a: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different versions of your website</a:t>
            </a: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different projects all together</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b="1"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dirty="0">
                <a:solidFill>
                  <a:schemeClr val="tx1"/>
                </a:solidFill>
                <a:effectLst/>
                <a:latin typeface="+mn-lt"/>
                <a:ea typeface="+mn-ea"/>
                <a:cs typeface="+mn-cs"/>
              </a:rPr>
              <a:t>Hot</a:t>
            </a:r>
            <a:r>
              <a:rPr lang="en-GB" sz="1224" b="1" kern="1200" baseline="0" dirty="0">
                <a:solidFill>
                  <a:schemeClr val="tx1"/>
                </a:solidFill>
                <a:effectLst/>
                <a:latin typeface="+mn-lt"/>
                <a:ea typeface="+mn-ea"/>
                <a:cs typeface="+mn-cs"/>
              </a:rPr>
              <a:t> swap them</a:t>
            </a:r>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baseline="0" dirty="0">
                <a:solidFill>
                  <a:schemeClr val="tx1"/>
                </a:solidFill>
                <a:effectLst/>
                <a:latin typeface="+mn-lt"/>
                <a:ea typeface="+mn-ea"/>
                <a:cs typeface="+mn-cs"/>
              </a:rPr>
              <a:t>Swap to newer version of deployment</a:t>
            </a:r>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baseline="0" dirty="0">
                <a:solidFill>
                  <a:schemeClr val="tx1"/>
                </a:solidFill>
                <a:effectLst/>
                <a:latin typeface="+mn-lt"/>
                <a:ea typeface="+mn-ea"/>
                <a:cs typeface="+mn-cs"/>
              </a:rPr>
              <a:t>Go live</a:t>
            </a:r>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baseline="0" dirty="0">
                <a:solidFill>
                  <a:schemeClr val="tx1"/>
                </a:solidFill>
                <a:effectLst/>
                <a:latin typeface="+mn-lt"/>
                <a:ea typeface="+mn-ea"/>
                <a:cs typeface="+mn-cs"/>
              </a:rPr>
              <a:t>Staged deployment – A/B testing</a:t>
            </a:r>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baseline="0" dirty="0">
                <a:solidFill>
                  <a:schemeClr val="tx1"/>
                </a:solidFill>
                <a:effectLst/>
                <a:latin typeface="+mn-lt"/>
                <a:ea typeface="+mn-ea"/>
                <a:cs typeface="+mn-cs"/>
              </a:rPr>
              <a:t>20:80 or even 50:50</a:t>
            </a:r>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baseline="0" dirty="0">
                <a:solidFill>
                  <a:schemeClr val="tx1"/>
                </a:solidFill>
                <a:effectLst/>
                <a:latin typeface="+mn-lt"/>
                <a:ea typeface="+mn-ea"/>
                <a:cs typeface="+mn-cs"/>
              </a:rPr>
              <a:t>Use analytics to see which version works best</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b="1" kern="1200" baseline="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baseline="0" dirty="0">
                <a:solidFill>
                  <a:schemeClr val="tx1"/>
                </a:solidFill>
                <a:effectLst/>
                <a:latin typeface="+mn-lt"/>
                <a:ea typeface="+mn-ea"/>
                <a:cs typeface="+mn-cs"/>
              </a:rPr>
              <a:t>Easy swap to previous deployment or roll back changes from a git commit (Redeploy old git commit)</a:t>
            </a:r>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12</a:t>
            </a:fld>
            <a:endParaRPr lang="en-US"/>
          </a:p>
        </p:txBody>
      </p:sp>
    </p:spTree>
    <p:extLst>
      <p:ext uri="{BB962C8B-B14F-4D97-AF65-F5344CB8AC3E}">
        <p14:creationId xmlns:p14="http://schemas.microsoft.com/office/powerpoint/2010/main" val="2835440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87653DB-B31F-428D-9506-C3E312885146}" type="slidenum">
              <a:rPr lang="en-US" smtClean="0"/>
              <a:t>13</a:t>
            </a:fld>
            <a:endParaRPr lang="en-US"/>
          </a:p>
        </p:txBody>
      </p:sp>
    </p:spTree>
    <p:extLst>
      <p:ext uri="{BB962C8B-B14F-4D97-AF65-F5344CB8AC3E}">
        <p14:creationId xmlns:p14="http://schemas.microsoft.com/office/powerpoint/2010/main" val="1892945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And one of the reasons you’d want to use something like a PaaS service is that we would want to scale that service.</a:t>
            </a: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14</a:t>
            </a:fld>
            <a:endParaRPr lang="en-US"/>
          </a:p>
        </p:txBody>
      </p:sp>
    </p:spTree>
    <p:extLst>
      <p:ext uri="{BB962C8B-B14F-4D97-AF65-F5344CB8AC3E}">
        <p14:creationId xmlns:p14="http://schemas.microsoft.com/office/powerpoint/2010/main" val="2189413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dirty="0">
                <a:solidFill>
                  <a:schemeClr val="tx1"/>
                </a:solidFill>
                <a:effectLst/>
                <a:latin typeface="+mn-lt"/>
                <a:ea typeface="+mn-ea"/>
                <a:cs typeface="+mn-cs"/>
              </a:rPr>
              <a:t>Batch: </a:t>
            </a:r>
            <a:r>
              <a:rPr lang="en-GB" sz="1224" kern="1200" dirty="0">
                <a:solidFill>
                  <a:schemeClr val="tx1"/>
                </a:solidFill>
                <a:effectLst/>
                <a:latin typeface="+mn-lt"/>
                <a:ea typeface="+mn-ea"/>
                <a:cs typeface="+mn-cs"/>
              </a:rPr>
              <a:t>a ton of traffic at a time and then none, and then high volumes of traffic</a:t>
            </a:r>
          </a:p>
          <a:p>
            <a:endParaRPr lang="en-GB" b="1" dirty="0"/>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dirty="0">
                <a:solidFill>
                  <a:schemeClr val="tx1"/>
                </a:solidFill>
                <a:effectLst/>
                <a:latin typeface="+mn-lt"/>
                <a:ea typeface="+mn-ea"/>
                <a:cs typeface="+mn-cs"/>
              </a:rPr>
              <a:t>Predictable: </a:t>
            </a:r>
            <a:r>
              <a:rPr lang="en-GB" sz="1224" kern="1200" dirty="0">
                <a:solidFill>
                  <a:schemeClr val="tx1"/>
                </a:solidFill>
                <a:effectLst/>
                <a:latin typeface="+mn-lt"/>
                <a:ea typeface="+mn-ea"/>
                <a:cs typeface="+mn-cs"/>
              </a:rPr>
              <a:t>when you have a position in time where you know there will be a specific things that might happen so you might have a lot of traffic mon-Friday and little on weekends</a:t>
            </a:r>
          </a:p>
          <a:p>
            <a:endParaRPr lang="en-GB" b="1" dirty="0"/>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dirty="0">
                <a:solidFill>
                  <a:schemeClr val="tx1"/>
                </a:solidFill>
                <a:effectLst/>
                <a:latin typeface="+mn-lt"/>
                <a:ea typeface="+mn-ea"/>
                <a:cs typeface="+mn-cs"/>
              </a:rPr>
              <a:t>Increasing: </a:t>
            </a:r>
            <a:r>
              <a:rPr lang="en-GB" sz="1224" kern="1200" dirty="0">
                <a:solidFill>
                  <a:schemeClr val="tx1"/>
                </a:solidFill>
                <a:effectLst/>
                <a:latin typeface="+mn-lt"/>
                <a:ea typeface="+mn-ea"/>
                <a:cs typeface="+mn-cs"/>
              </a:rPr>
              <a:t>so like your site becoming popular over time and it constantly grows</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b="1" kern="1200" dirty="0">
                <a:solidFill>
                  <a:schemeClr val="tx1"/>
                </a:solidFill>
                <a:effectLst/>
                <a:latin typeface="+mn-lt"/>
                <a:ea typeface="+mn-ea"/>
                <a:cs typeface="+mn-cs"/>
              </a:rPr>
              <a:t>Unpredictable: </a:t>
            </a:r>
            <a:r>
              <a:rPr lang="en-GB" sz="1224" u="sng" kern="1200" dirty="0">
                <a:solidFill>
                  <a:schemeClr val="tx1"/>
                </a:solidFill>
                <a:effectLst/>
                <a:latin typeface="+mn-lt"/>
                <a:ea typeface="+mn-ea"/>
                <a:cs typeface="+mn-cs"/>
              </a:rPr>
              <a:t>cant predict the seasonality </a:t>
            </a:r>
            <a:r>
              <a:rPr lang="en-GB" sz="1224" kern="1200" dirty="0">
                <a:solidFill>
                  <a:schemeClr val="tx1"/>
                </a:solidFill>
                <a:effectLst/>
                <a:latin typeface="+mn-lt"/>
                <a:ea typeface="+mn-ea"/>
                <a:cs typeface="+mn-cs"/>
              </a:rPr>
              <a:t> </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PaaS service is great with that because you </a:t>
            </a:r>
            <a:r>
              <a:rPr lang="en-GB" sz="1224" b="0" u="sng" kern="1200" dirty="0">
                <a:solidFill>
                  <a:schemeClr val="tx1"/>
                </a:solidFill>
                <a:effectLst/>
                <a:latin typeface="+mn-lt"/>
                <a:ea typeface="+mn-ea"/>
                <a:cs typeface="+mn-cs"/>
              </a:rPr>
              <a:t>don’t need to worry about how many servers </a:t>
            </a:r>
            <a:r>
              <a:rPr lang="en-GB" sz="1224" b="0" u="sng" kern="1200" dirty="0" err="1">
                <a:solidFill>
                  <a:schemeClr val="tx1"/>
                </a:solidFill>
                <a:effectLst/>
                <a:latin typeface="+mn-lt"/>
                <a:ea typeface="+mn-ea"/>
                <a:cs typeface="+mn-cs"/>
              </a:rPr>
              <a:t>youre</a:t>
            </a:r>
            <a:r>
              <a:rPr lang="en-GB" sz="1224" b="0" u="sng" kern="1200" dirty="0">
                <a:solidFill>
                  <a:schemeClr val="tx1"/>
                </a:solidFill>
                <a:effectLst/>
                <a:latin typeface="+mn-lt"/>
                <a:ea typeface="+mn-ea"/>
                <a:cs typeface="+mn-cs"/>
              </a:rPr>
              <a:t> going to need for your website</a:t>
            </a:r>
            <a:r>
              <a:rPr lang="en-GB" sz="1224" kern="1200" dirty="0">
                <a:solidFill>
                  <a:schemeClr val="tx1"/>
                </a:solidFill>
                <a:effectLst/>
                <a:latin typeface="+mn-lt"/>
                <a:ea typeface="+mn-ea"/>
                <a:cs typeface="+mn-cs"/>
              </a:rPr>
              <a:t>, all you know is that you have a </a:t>
            </a:r>
            <a:r>
              <a:rPr lang="en-GB" sz="1224" u="sng" kern="1200" dirty="0">
                <a:solidFill>
                  <a:schemeClr val="tx1"/>
                </a:solidFill>
                <a:effectLst/>
                <a:latin typeface="+mn-lt"/>
                <a:ea typeface="+mn-ea"/>
                <a:cs typeface="+mn-cs"/>
              </a:rPr>
              <a:t>service</a:t>
            </a:r>
            <a:r>
              <a:rPr lang="en-GB" sz="1224" kern="1200" dirty="0">
                <a:solidFill>
                  <a:schemeClr val="tx1"/>
                </a:solidFill>
                <a:effectLst/>
                <a:latin typeface="+mn-lt"/>
                <a:ea typeface="+mn-ea"/>
                <a:cs typeface="+mn-cs"/>
              </a:rPr>
              <a:t> where regardless of the requirements its going to be able to </a:t>
            </a:r>
            <a:r>
              <a:rPr lang="en-GB" sz="1224" u="sng" kern="1200" dirty="0">
                <a:solidFill>
                  <a:schemeClr val="tx1"/>
                </a:solidFill>
                <a:effectLst/>
                <a:latin typeface="+mn-lt"/>
                <a:ea typeface="+mn-ea"/>
                <a:cs typeface="+mn-cs"/>
              </a:rPr>
              <a:t>grow and scale with that. </a:t>
            </a: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15</a:t>
            </a:fld>
            <a:endParaRPr lang="en-US"/>
          </a:p>
        </p:txBody>
      </p:sp>
    </p:spTree>
    <p:extLst>
      <p:ext uri="{BB962C8B-B14F-4D97-AF65-F5344CB8AC3E}">
        <p14:creationId xmlns:p14="http://schemas.microsoft.com/office/powerpoint/2010/main" val="1844071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24" kern="1200" dirty="0">
                <a:solidFill>
                  <a:schemeClr val="tx1"/>
                </a:solidFill>
                <a:effectLst/>
                <a:latin typeface="+mn-lt"/>
                <a:ea typeface="+mn-ea"/>
                <a:cs typeface="+mn-cs"/>
              </a:rPr>
              <a:t>So you can either scale up or scale out. </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And when we say scale up we mean make your server(s) bigger and more powerful.</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And when we say scale out we mean adding more servers of the same scale.</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And that’s not to say you can’t do both, you absolutely can both scale up and out.</a:t>
            </a: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16</a:t>
            </a:fld>
            <a:endParaRPr lang="en-US"/>
          </a:p>
        </p:txBody>
      </p:sp>
    </p:spTree>
    <p:extLst>
      <p:ext uri="{BB962C8B-B14F-4D97-AF65-F5344CB8AC3E}">
        <p14:creationId xmlns:p14="http://schemas.microsoft.com/office/powerpoint/2010/main" val="670562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work,</a:t>
            </a:r>
            <a:r>
              <a:rPr lang="en-US" baseline="0" dirty="0"/>
              <a:t> well when users access your web application and traffic starts to grow</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17</a:t>
            </a:fld>
            <a:endParaRPr lang="en-US"/>
          </a:p>
        </p:txBody>
      </p:sp>
    </p:spTree>
    <p:extLst>
      <p:ext uri="{BB962C8B-B14F-4D97-AF65-F5344CB8AC3E}">
        <p14:creationId xmlns:p14="http://schemas.microsoft.com/office/powerpoint/2010/main" val="385913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r>
              <a:rPr lang="en-US" dirty="0"/>
              <a:t>Your instances start to grow with it</a:t>
            </a:r>
          </a:p>
        </p:txBody>
      </p:sp>
      <p:sp>
        <p:nvSpPr>
          <p:cNvPr id="4" name="Slide Number Placeholder 3"/>
          <p:cNvSpPr>
            <a:spLocks noGrp="1"/>
          </p:cNvSpPr>
          <p:nvPr>
            <p:ph type="sldNum" sz="quarter" idx="10"/>
          </p:nvPr>
        </p:nvSpPr>
        <p:spPr/>
        <p:txBody>
          <a:bodyPr/>
          <a:lstStyle/>
          <a:p>
            <a:fld id="{D87653DB-B31F-428D-9506-C3E312885146}" type="slidenum">
              <a:rPr lang="en-US" smtClean="0"/>
              <a:t>18</a:t>
            </a:fld>
            <a:endParaRPr lang="en-US"/>
          </a:p>
        </p:txBody>
      </p:sp>
    </p:spTree>
    <p:extLst>
      <p:ext uri="{BB962C8B-B14F-4D97-AF65-F5344CB8AC3E}">
        <p14:creationId xmlns:p14="http://schemas.microsoft.com/office/powerpoint/2010/main" val="2642584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it keeps growing and spinning up instances to handle all of the incoming traffic to ensure your site doesn’t go down. And as traffic and users start to leave your site and numbers decrease, the instances come down too so that only what is needed, and a little extra as contingency, is being consumed. And you only pay for what you use.</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19</a:t>
            </a:fld>
            <a:endParaRPr lang="en-US"/>
          </a:p>
        </p:txBody>
      </p:sp>
    </p:spTree>
    <p:extLst>
      <p:ext uri="{BB962C8B-B14F-4D97-AF65-F5344CB8AC3E}">
        <p14:creationId xmlns:p14="http://schemas.microsoft.com/office/powerpoint/2010/main" val="3307962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24" kern="1200" dirty="0">
                <a:solidFill>
                  <a:schemeClr val="tx1"/>
                </a:solidFill>
                <a:effectLst/>
                <a:latin typeface="+mn-lt"/>
                <a:ea typeface="+mn-ea"/>
                <a:cs typeface="+mn-cs"/>
              </a:rPr>
              <a:t>We’re going to be looking at deployment, so how would we take our web application in whatever technology/framework it’s in and deploy that to the web app service.</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How that’s then going to scale. </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And finally,</a:t>
            </a:r>
            <a:r>
              <a:rPr lang="en-GB" sz="1224" kern="1200" baseline="0" dirty="0">
                <a:solidFill>
                  <a:schemeClr val="tx1"/>
                </a:solidFill>
                <a:effectLst/>
                <a:latin typeface="+mn-lt"/>
                <a:ea typeface="+mn-ea"/>
                <a:cs typeface="+mn-cs"/>
              </a:rPr>
              <a:t> touching on the traffic manager and how that benefits us</a:t>
            </a:r>
            <a:endParaRPr lang="en-GB" sz="1224" kern="1200" dirty="0">
              <a:solidFill>
                <a:schemeClr val="tx1"/>
              </a:solidFill>
              <a:effectLst/>
              <a:latin typeface="+mn-lt"/>
              <a:ea typeface="+mn-ea"/>
              <a:cs typeface="+mn-cs"/>
            </a:endParaRP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2</a:t>
            </a:fld>
            <a:endParaRPr lang="en-US"/>
          </a:p>
        </p:txBody>
      </p:sp>
    </p:spTree>
    <p:extLst>
      <p:ext uri="{BB962C8B-B14F-4D97-AF65-F5344CB8AC3E}">
        <p14:creationId xmlns:p14="http://schemas.microsoft.com/office/powerpoint/2010/main" val="2934423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24" kern="1200" dirty="0">
                <a:solidFill>
                  <a:schemeClr val="tx1"/>
                </a:solidFill>
                <a:effectLst/>
                <a:latin typeface="+mn-lt"/>
                <a:ea typeface="+mn-ea"/>
                <a:cs typeface="+mn-cs"/>
              </a:rPr>
              <a:t>And in azure you can scale up with tiers and sizes. There are 5 different tiers and each one is more powerful than the last:</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Free cant customise domain name </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Premium larger machines, more cores, more ram</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Standard tier or higher to enable auto scale, traffic manager and multiple deployment slots</a:t>
            </a: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20</a:t>
            </a:fld>
            <a:endParaRPr lang="en-US"/>
          </a:p>
        </p:txBody>
      </p:sp>
    </p:spTree>
    <p:extLst>
      <p:ext uri="{BB962C8B-B14F-4D97-AF65-F5344CB8AC3E}">
        <p14:creationId xmlns:p14="http://schemas.microsoft.com/office/powerpoint/2010/main" val="295066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And you can let the web app service deal with scaling out for you with </a:t>
            </a:r>
            <a:r>
              <a:rPr lang="en-GB" sz="1224" kern="1200" dirty="0" err="1">
                <a:solidFill>
                  <a:schemeClr val="tx1"/>
                </a:solidFill>
                <a:effectLst/>
                <a:latin typeface="+mn-lt"/>
                <a:ea typeface="+mn-ea"/>
                <a:cs typeface="+mn-cs"/>
              </a:rPr>
              <a:t>autoscale</a:t>
            </a:r>
            <a:r>
              <a:rPr lang="en-GB" sz="1224" kern="1200" dirty="0">
                <a:solidFill>
                  <a:schemeClr val="tx1"/>
                </a:solidFill>
                <a:effectLst/>
                <a:latin typeface="+mn-lt"/>
                <a:ea typeface="+mn-ea"/>
                <a:cs typeface="+mn-cs"/>
              </a:rPr>
              <a:t>. </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You can easily do this manually but setting up the automatic scaling service does help.</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You can set it up to scale automatically when you hit a certain CPU limit that you can set. </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Or you can scale based on a schedule, so if you know you won’t be getting any hits on your website between 11pm and 10am, or that you know at 3pm you somehow have a crazy amount of traffic every day, you can schedule the service to scale out every day at 3pm.</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Scale out</a:t>
            </a:r>
            <a:r>
              <a:rPr lang="en-GB" sz="1224" kern="1200" baseline="0" dirty="0">
                <a:solidFill>
                  <a:schemeClr val="tx1"/>
                </a:solidFill>
                <a:effectLst/>
                <a:latin typeface="+mn-lt"/>
                <a:ea typeface="+mn-ea"/>
                <a:cs typeface="+mn-cs"/>
              </a:rPr>
              <a:t> = </a:t>
            </a:r>
            <a:r>
              <a:rPr lang="en-GB" sz="1224" kern="1200" dirty="0">
                <a:solidFill>
                  <a:schemeClr val="tx1"/>
                </a:solidFill>
                <a:effectLst/>
                <a:latin typeface="+mn-lt"/>
                <a:ea typeface="+mn-ea"/>
                <a:cs typeface="+mn-cs"/>
              </a:rPr>
              <a:t>creating more instance of your server.</a:t>
            </a:r>
          </a:p>
          <a:p>
            <a:pPr marL="0" marR="0" indent="0" algn="l" defTabSz="932688" rtl="0" eaLnBrk="1" fontAlgn="auto" latinLnBrk="0" hangingPunct="1">
              <a:lnSpc>
                <a:spcPct val="100000"/>
              </a:lnSpc>
              <a:spcBef>
                <a:spcPts val="0"/>
              </a:spcBef>
              <a:spcAft>
                <a:spcPts val="0"/>
              </a:spcAft>
              <a:buClrTx/>
              <a:buSzTx/>
              <a:buFontTx/>
              <a:buNone/>
              <a:tabLst/>
              <a:defRPr/>
            </a:pPr>
            <a:endParaRPr lang="en-GB" sz="1224" kern="1200" dirty="0">
              <a:solidFill>
                <a:schemeClr val="tx1"/>
              </a:solidFill>
              <a:effectLst/>
              <a:latin typeface="+mn-lt"/>
              <a:ea typeface="+mn-ea"/>
              <a:cs typeface="+mn-cs"/>
            </a:endParaRP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21</a:t>
            </a:fld>
            <a:endParaRPr lang="en-US"/>
          </a:p>
        </p:txBody>
      </p:sp>
    </p:spTree>
    <p:extLst>
      <p:ext uri="{BB962C8B-B14F-4D97-AF65-F5344CB8AC3E}">
        <p14:creationId xmlns:p14="http://schemas.microsoft.com/office/powerpoint/2010/main" val="3860278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87653DB-B31F-428D-9506-C3E312885146}" type="slidenum">
              <a:rPr lang="en-US" smtClean="0"/>
              <a:t>22</a:t>
            </a:fld>
            <a:endParaRPr lang="en-US"/>
          </a:p>
        </p:txBody>
      </p:sp>
    </p:spTree>
    <p:extLst>
      <p:ext uri="{BB962C8B-B14F-4D97-AF65-F5344CB8AC3E}">
        <p14:creationId xmlns:p14="http://schemas.microsoft.com/office/powerpoint/2010/main" val="2461738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three options for traffic routing:</a:t>
            </a:r>
          </a:p>
          <a:p>
            <a:r>
              <a:rPr lang="en-GB" dirty="0">
                <a:hlinkClick r:id="rId3"/>
              </a:rPr>
              <a:t>failover: one primary</a:t>
            </a:r>
            <a:r>
              <a:rPr lang="en-GB" baseline="0" dirty="0">
                <a:hlinkClick r:id="rId3"/>
              </a:rPr>
              <a:t> endpoint but have backups </a:t>
            </a:r>
            <a:r>
              <a:rPr lang="en-GB" baseline="0" dirty="0" err="1">
                <a:hlinkClick r:id="rId3"/>
              </a:rPr>
              <a:t>incase</a:t>
            </a:r>
            <a:r>
              <a:rPr lang="en-GB" baseline="0" dirty="0">
                <a:hlinkClick r:id="rId3"/>
              </a:rPr>
              <a:t> primary endpoint is unavailable</a:t>
            </a:r>
          </a:p>
          <a:p>
            <a:endParaRPr lang="en-GB" dirty="0">
              <a:hlinkClick r:id="rId3"/>
            </a:endParaRPr>
          </a:p>
          <a:p>
            <a:r>
              <a:rPr lang="en-GB" dirty="0">
                <a:hlinkClick r:id="rId3"/>
              </a:rPr>
              <a:t>Performance: </a:t>
            </a:r>
            <a:r>
              <a:rPr lang="en-GB" dirty="0">
                <a:solidFill>
                  <a:schemeClr val="tx1"/>
                </a:solidFill>
                <a:hlinkClick r:id="rId3"/>
              </a:rPr>
              <a:t>multiple endpoints</a:t>
            </a:r>
            <a:r>
              <a:rPr lang="en-GB" baseline="0" dirty="0">
                <a:solidFill>
                  <a:schemeClr val="tx1"/>
                </a:solidFill>
                <a:hlinkClick r:id="rId3"/>
              </a:rPr>
              <a:t> (different geo locations) – send clients to closest endpoint for low latency</a:t>
            </a:r>
          </a:p>
          <a:p>
            <a:endParaRPr lang="en-GB" dirty="0">
              <a:solidFill>
                <a:schemeClr val="tx1"/>
              </a:solidFill>
              <a:hlinkClick r:id="rId3"/>
            </a:endParaRPr>
          </a:p>
          <a:p>
            <a:r>
              <a:rPr lang="en-GB" dirty="0">
                <a:hlinkClick r:id="rId3"/>
              </a:rPr>
              <a:t>Weighted round robin</a:t>
            </a:r>
            <a:r>
              <a:rPr lang="en-GB" dirty="0"/>
              <a:t>: distribute load across a set of endpoints in the same </a:t>
            </a:r>
            <a:r>
              <a:rPr lang="en-GB" dirty="0" err="1"/>
              <a:t>datacenter</a:t>
            </a:r>
            <a:r>
              <a:rPr lang="en-GB" dirty="0"/>
              <a:t> or across different </a:t>
            </a:r>
            <a:r>
              <a:rPr lang="en-GB" dirty="0" err="1"/>
              <a:t>datacenters</a:t>
            </a:r>
            <a:endParaRPr lang="en-GB" dirty="0"/>
          </a:p>
          <a:p>
            <a:endParaRPr lang="en-GB"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6654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three options for traffic routing:</a:t>
            </a:r>
          </a:p>
          <a:p>
            <a:r>
              <a:rPr lang="en-GB" dirty="0">
                <a:hlinkClick r:id="rId3"/>
              </a:rPr>
              <a:t>failover: one primary</a:t>
            </a:r>
            <a:r>
              <a:rPr lang="en-GB" baseline="0" dirty="0">
                <a:hlinkClick r:id="rId3"/>
              </a:rPr>
              <a:t> endpoint but have backups </a:t>
            </a:r>
            <a:r>
              <a:rPr lang="en-GB" baseline="0" dirty="0" err="1">
                <a:hlinkClick r:id="rId3"/>
              </a:rPr>
              <a:t>incase</a:t>
            </a:r>
            <a:r>
              <a:rPr lang="en-GB" baseline="0" dirty="0">
                <a:hlinkClick r:id="rId3"/>
              </a:rPr>
              <a:t> primary endpoint is unavailable</a:t>
            </a:r>
          </a:p>
          <a:p>
            <a:endParaRPr lang="en-GB" dirty="0">
              <a:hlinkClick r:id="rId3"/>
            </a:endParaRPr>
          </a:p>
          <a:p>
            <a:r>
              <a:rPr lang="en-GB" dirty="0">
                <a:hlinkClick r:id="rId3"/>
              </a:rPr>
              <a:t>Performance: </a:t>
            </a:r>
            <a:r>
              <a:rPr lang="en-GB" dirty="0">
                <a:solidFill>
                  <a:schemeClr val="tx1"/>
                </a:solidFill>
                <a:hlinkClick r:id="rId3"/>
              </a:rPr>
              <a:t>multiple endpoints</a:t>
            </a:r>
            <a:r>
              <a:rPr lang="en-GB" baseline="0" dirty="0">
                <a:solidFill>
                  <a:schemeClr val="tx1"/>
                </a:solidFill>
                <a:hlinkClick r:id="rId3"/>
              </a:rPr>
              <a:t> (different geo locations) – send clients to closest endpoint for low latency</a:t>
            </a:r>
          </a:p>
          <a:p>
            <a:endParaRPr lang="en-GB" dirty="0">
              <a:solidFill>
                <a:schemeClr val="tx1"/>
              </a:solidFill>
              <a:hlinkClick r:id="rId3"/>
            </a:endParaRPr>
          </a:p>
          <a:p>
            <a:r>
              <a:rPr lang="en-GB" dirty="0">
                <a:hlinkClick r:id="rId3"/>
              </a:rPr>
              <a:t>Weighted round robin</a:t>
            </a:r>
            <a:r>
              <a:rPr lang="en-GB" dirty="0"/>
              <a:t>: distribute load across a set of endpoints in the same </a:t>
            </a:r>
            <a:r>
              <a:rPr lang="en-GB" dirty="0" err="1"/>
              <a:t>datacenter</a:t>
            </a:r>
            <a:r>
              <a:rPr lang="en-GB" dirty="0"/>
              <a:t> or across different </a:t>
            </a:r>
            <a:r>
              <a:rPr lang="en-GB" dirty="0" err="1"/>
              <a:t>datacenters</a:t>
            </a:r>
            <a:endParaRPr lang="en-GB" dirty="0"/>
          </a:p>
          <a:p>
            <a:endParaRPr lang="en-GB"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96850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Routing</a:t>
            </a:r>
            <a:r>
              <a:rPr lang="en-GB" b="1" baseline="0" dirty="0"/>
              <a:t> to new location if there is a failure (failover)</a:t>
            </a:r>
          </a:p>
          <a:p>
            <a:r>
              <a:rPr lang="en-GB" b="1" baseline="0" dirty="0"/>
              <a:t>Routing to area with lowest latency (performance)</a:t>
            </a:r>
          </a:p>
          <a:p>
            <a:r>
              <a:rPr lang="en-GB" b="1" baseline="0" dirty="0"/>
              <a:t>Load distribution (round robin)</a:t>
            </a:r>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25</a:t>
            </a:fld>
            <a:endParaRPr lang="en-US"/>
          </a:p>
        </p:txBody>
      </p:sp>
    </p:spTree>
    <p:extLst>
      <p:ext uri="{BB962C8B-B14F-4D97-AF65-F5344CB8AC3E}">
        <p14:creationId xmlns:p14="http://schemas.microsoft.com/office/powerpoint/2010/main" val="152448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a:t>
            </a:r>
            <a:r>
              <a:rPr lang="en-GB" baseline="0" dirty="0"/>
              <a:t> if one of your web application regions does down, they are automatically rerouted to another region that is up with no downtime.</a:t>
            </a:r>
            <a:endParaRPr lang="en-GB" dirty="0"/>
          </a:p>
        </p:txBody>
      </p:sp>
      <p:sp>
        <p:nvSpPr>
          <p:cNvPr id="4" name="Slide Number Placeholder 3"/>
          <p:cNvSpPr>
            <a:spLocks noGrp="1"/>
          </p:cNvSpPr>
          <p:nvPr>
            <p:ph type="sldNum" sz="quarter" idx="10"/>
          </p:nvPr>
        </p:nvSpPr>
        <p:spPr/>
        <p:txBody>
          <a:bodyPr/>
          <a:lstStyle/>
          <a:p>
            <a:fld id="{D87653DB-B31F-428D-9506-C3E312885146}" type="slidenum">
              <a:rPr lang="en-US" smtClean="0"/>
              <a:t>26</a:t>
            </a:fld>
            <a:endParaRPr lang="en-US"/>
          </a:p>
        </p:txBody>
      </p:sp>
    </p:spTree>
    <p:extLst>
      <p:ext uri="{BB962C8B-B14F-4D97-AF65-F5344CB8AC3E}">
        <p14:creationId xmlns:p14="http://schemas.microsoft.com/office/powerpoint/2010/main" val="243717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24" kern="1200" dirty="0">
                <a:solidFill>
                  <a:schemeClr val="tx1"/>
                </a:solidFill>
                <a:effectLst/>
                <a:latin typeface="+mn-lt"/>
                <a:ea typeface="+mn-ea"/>
                <a:cs typeface="+mn-cs"/>
              </a:rPr>
              <a:t>Kudo – engine manages the web app. Switching deployments etc. kudo enables all of that</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Live monitoring app using this </a:t>
            </a:r>
            <a:r>
              <a:rPr lang="en-GB" sz="1224" kern="1200" dirty="0" err="1">
                <a:solidFill>
                  <a:schemeClr val="tx1"/>
                </a:solidFill>
                <a:effectLst/>
                <a:latin typeface="+mn-lt"/>
                <a:ea typeface="+mn-ea"/>
                <a:cs typeface="+mn-cs"/>
              </a:rPr>
              <a:t>api</a:t>
            </a:r>
            <a:endParaRPr lang="en-GB" sz="1224" kern="1200" dirty="0">
              <a:solidFill>
                <a:schemeClr val="tx1"/>
              </a:solidFill>
              <a:effectLst/>
              <a:latin typeface="+mn-lt"/>
              <a:ea typeface="+mn-ea"/>
              <a:cs typeface="+mn-cs"/>
            </a:endParaRP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27</a:t>
            </a:fld>
            <a:endParaRPr lang="en-US"/>
          </a:p>
        </p:txBody>
      </p:sp>
    </p:spTree>
    <p:extLst>
      <p:ext uri="{BB962C8B-B14F-4D97-AF65-F5344CB8AC3E}">
        <p14:creationId xmlns:p14="http://schemas.microsoft.com/office/powerpoint/2010/main" val="3579328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28</a:t>
            </a:fld>
            <a:endParaRPr lang="en-US"/>
          </a:p>
        </p:txBody>
      </p:sp>
    </p:spTree>
    <p:extLst>
      <p:ext uri="{BB962C8B-B14F-4D97-AF65-F5344CB8AC3E}">
        <p14:creationId xmlns:p14="http://schemas.microsoft.com/office/powerpoint/2010/main" val="825699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048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r>
              <a:rPr lang="en-US" b="1" dirty="0"/>
              <a:t>All sit within app service</a:t>
            </a:r>
          </a:p>
          <a:p>
            <a:pPr marL="0" marR="0" indent="0" algn="l" defTabSz="932688" rtl="0" eaLnBrk="1" fontAlgn="auto" latinLnBrk="0" hangingPunct="1">
              <a:lnSpc>
                <a:spcPct val="100000"/>
              </a:lnSpc>
              <a:spcBef>
                <a:spcPts val="0"/>
              </a:spcBef>
              <a:spcAft>
                <a:spcPts val="0"/>
              </a:spcAft>
              <a:buClrTx/>
              <a:buSzTx/>
              <a:buFontTx/>
              <a:buNone/>
              <a:tabLst/>
              <a:defRPr/>
            </a:pPr>
            <a:endParaRPr lang="en-US" b="1" dirty="0"/>
          </a:p>
          <a:p>
            <a:pPr marL="0" marR="0" indent="0" algn="l" defTabSz="932688" rtl="0" eaLnBrk="1" fontAlgn="auto" latinLnBrk="0" hangingPunct="1">
              <a:lnSpc>
                <a:spcPct val="100000"/>
              </a:lnSpc>
              <a:spcBef>
                <a:spcPts val="0"/>
              </a:spcBef>
              <a:spcAft>
                <a:spcPts val="0"/>
              </a:spcAft>
              <a:buClrTx/>
              <a:buSzTx/>
              <a:buFontTx/>
              <a:buNone/>
              <a:tabLst/>
              <a:defRPr/>
            </a:pPr>
            <a:r>
              <a:rPr lang="en-US" b="1" dirty="0"/>
              <a:t>Web Apps: </a:t>
            </a:r>
            <a:r>
              <a:rPr lang="en-US" b="0" dirty="0"/>
              <a:t>Website/app</a:t>
            </a:r>
            <a:r>
              <a:rPr lang="en-US" b="0" baseline="0" dirty="0"/>
              <a:t> hosting service</a:t>
            </a:r>
            <a:endParaRPr lang="en-US" b="0" dirty="0"/>
          </a:p>
          <a:p>
            <a:pPr marL="0" marR="0" indent="0" algn="l" defTabSz="932688" rtl="0" eaLnBrk="1" fontAlgn="auto" latinLnBrk="0" hangingPunct="1">
              <a:lnSpc>
                <a:spcPct val="100000"/>
              </a:lnSpc>
              <a:spcBef>
                <a:spcPts val="0"/>
              </a:spcBef>
              <a:spcAft>
                <a:spcPts val="0"/>
              </a:spcAft>
              <a:buClrTx/>
              <a:buSzTx/>
              <a:buFontTx/>
              <a:buNone/>
              <a:tabLst/>
              <a:defRPr/>
            </a:pPr>
            <a:endParaRPr lang="en-US" b="1" dirty="0"/>
          </a:p>
          <a:p>
            <a:pPr marL="0" marR="0" indent="0" algn="l" defTabSz="932688" rtl="0" eaLnBrk="1" fontAlgn="auto" latinLnBrk="0" hangingPunct="1">
              <a:lnSpc>
                <a:spcPct val="100000"/>
              </a:lnSpc>
              <a:spcBef>
                <a:spcPts val="0"/>
              </a:spcBef>
              <a:spcAft>
                <a:spcPts val="0"/>
              </a:spcAft>
              <a:buClrTx/>
              <a:buSzTx/>
              <a:buFontTx/>
              <a:buNone/>
              <a:tabLst/>
              <a:defRPr/>
            </a:pPr>
            <a:r>
              <a:rPr lang="en-US" b="1" dirty="0"/>
              <a:t>Mobile</a:t>
            </a:r>
            <a:r>
              <a:rPr lang="en-US" b="1" baseline="0" dirty="0"/>
              <a:t> Apps: </a:t>
            </a:r>
            <a:r>
              <a:rPr lang="en-GB" sz="1224" kern="1200" dirty="0">
                <a:solidFill>
                  <a:schemeClr val="tx1"/>
                </a:solidFill>
                <a:effectLst/>
                <a:latin typeface="+mn-lt"/>
                <a:ea typeface="+mn-ea"/>
                <a:cs typeface="+mn-cs"/>
              </a:rPr>
              <a:t>database in a box, with an API, authentication and notifications </a:t>
            </a:r>
            <a:endParaRPr lang="en-US" dirty="0"/>
          </a:p>
          <a:p>
            <a:endParaRPr lang="en-US" b="1" dirty="0"/>
          </a:p>
          <a:p>
            <a:r>
              <a:rPr lang="en-US" b="1" dirty="0"/>
              <a:t>Logic Apps: </a:t>
            </a:r>
            <a:r>
              <a:rPr lang="en-GB" sz="1224" kern="1200" dirty="0">
                <a:solidFill>
                  <a:schemeClr val="tx1"/>
                </a:solidFill>
                <a:effectLst/>
                <a:latin typeface="+mn-lt"/>
                <a:ea typeface="+mn-ea"/>
                <a:cs typeface="+mn-cs"/>
              </a:rPr>
              <a:t>orchestrate APIs so you can have managed workflows.</a:t>
            </a:r>
            <a:r>
              <a:rPr lang="en-GB" sz="1224" kern="1200" baseline="0" dirty="0">
                <a:solidFill>
                  <a:schemeClr val="tx1"/>
                </a:solidFill>
                <a:effectLst/>
                <a:latin typeface="+mn-lt"/>
                <a:ea typeface="+mn-ea"/>
                <a:cs typeface="+mn-cs"/>
              </a:rPr>
              <a:t> Workflow designer </a:t>
            </a:r>
            <a:endParaRPr lang="en-GB" sz="1224" kern="1200" dirty="0">
              <a:solidFill>
                <a:schemeClr val="tx1"/>
              </a:solidFill>
              <a:effectLst/>
              <a:latin typeface="+mn-lt"/>
              <a:ea typeface="+mn-ea"/>
              <a:cs typeface="+mn-cs"/>
            </a:endParaRPr>
          </a:p>
          <a:p>
            <a:endParaRPr lang="en-GB" sz="1224" kern="1200" dirty="0">
              <a:solidFill>
                <a:schemeClr val="tx1"/>
              </a:solidFill>
              <a:effectLst/>
              <a:latin typeface="+mn-lt"/>
              <a:ea typeface="+mn-ea"/>
              <a:cs typeface="+mn-cs"/>
            </a:endParaRPr>
          </a:p>
          <a:p>
            <a:r>
              <a:rPr lang="en-GB" sz="1224" b="1" kern="1200" dirty="0">
                <a:solidFill>
                  <a:schemeClr val="tx1"/>
                </a:solidFill>
                <a:effectLst/>
                <a:latin typeface="+mn-lt"/>
                <a:ea typeface="+mn-ea"/>
                <a:cs typeface="+mn-cs"/>
              </a:rPr>
              <a:t>API Apps: </a:t>
            </a:r>
            <a:r>
              <a:rPr lang="en-GB" sz="1224" kern="1200" dirty="0">
                <a:solidFill>
                  <a:schemeClr val="tx1"/>
                </a:solidFill>
                <a:effectLst/>
                <a:latin typeface="+mn-lt"/>
                <a:ea typeface="+mn-ea"/>
                <a:cs typeface="+mn-cs"/>
              </a:rPr>
              <a:t>to wrap up your current API so that it can be consumed by logic apps</a:t>
            </a:r>
          </a:p>
          <a:p>
            <a:endParaRPr lang="en-GB"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GB" sz="1224" b="1" kern="1200" dirty="0">
                <a:solidFill>
                  <a:schemeClr val="tx1"/>
                </a:solidFill>
                <a:effectLst/>
                <a:latin typeface="+mn-lt"/>
                <a:ea typeface="+mn-ea"/>
                <a:cs typeface="+mn-cs"/>
              </a:rPr>
              <a:t>Functions: </a:t>
            </a:r>
            <a:r>
              <a:rPr lang="en-GB" sz="1224" b="0" kern="1200" dirty="0">
                <a:solidFill>
                  <a:schemeClr val="tx1"/>
                </a:solidFill>
                <a:effectLst/>
                <a:latin typeface="+mn-lt"/>
                <a:ea typeface="+mn-ea"/>
                <a:cs typeface="+mn-cs"/>
              </a:rPr>
              <a:t>event based compute</a:t>
            </a:r>
          </a:p>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implement code triggered by events occurring in other services</a:t>
            </a:r>
            <a:endParaRPr lang="en-GB" b="0" dirty="0"/>
          </a:p>
          <a:p>
            <a:pPr marL="0" marR="0" lvl="0" indent="0" algn="l" defTabSz="932688" rtl="0" eaLnBrk="1" fontAlgn="auto" latinLnBrk="0" hangingPunct="1">
              <a:lnSpc>
                <a:spcPct val="100000"/>
              </a:lnSpc>
              <a:spcBef>
                <a:spcPts val="0"/>
              </a:spcBef>
              <a:spcAft>
                <a:spcPts val="0"/>
              </a:spcAft>
              <a:buClrTx/>
              <a:buSzTx/>
              <a:buFontTx/>
              <a:buNone/>
              <a:tabLst/>
              <a:defRPr/>
            </a:pPr>
            <a:br>
              <a:rPr lang="en-GB" dirty="0"/>
            </a:b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t>3</a:t>
            </a:fld>
            <a:endParaRPr lang="en-US"/>
          </a:p>
        </p:txBody>
      </p:sp>
    </p:spTree>
    <p:extLst>
      <p:ext uri="{BB962C8B-B14F-4D97-AF65-F5344CB8AC3E}">
        <p14:creationId xmlns:p14="http://schemas.microsoft.com/office/powerpoint/2010/main" val="13174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Web app hosting service that manages your websites</a:t>
            </a:r>
          </a:p>
          <a:p>
            <a:endParaRPr lang="en-GB" b="0" dirty="0"/>
          </a:p>
          <a:p>
            <a:r>
              <a:rPr lang="en-GB" b="0" dirty="0"/>
              <a:t>Different</a:t>
            </a:r>
            <a:r>
              <a:rPr lang="en-GB" b="0" baseline="0" dirty="0"/>
              <a:t> to regular web hosting where there are virtual machines</a:t>
            </a:r>
          </a:p>
          <a:p>
            <a:endParaRPr lang="en-GB" b="0" baseline="0" dirty="0"/>
          </a:p>
          <a:p>
            <a:r>
              <a:rPr lang="en-GB" b="0" baseline="0" dirty="0"/>
              <a:t>You’re not thinking about the servers or VMS here, </a:t>
            </a:r>
          </a:p>
          <a:p>
            <a:endParaRPr lang="en-GB" b="0" baseline="0" dirty="0"/>
          </a:p>
          <a:p>
            <a:r>
              <a:rPr lang="en-GB" sz="1224" kern="1200" dirty="0">
                <a:solidFill>
                  <a:schemeClr val="tx1"/>
                </a:solidFill>
                <a:effectLst/>
                <a:latin typeface="+mn-lt"/>
                <a:ea typeface="+mn-ea"/>
                <a:cs typeface="+mn-cs"/>
              </a:rPr>
              <a:t>Service take the code from my website and it will automatically be able to scale that and the management of those machines</a:t>
            </a:r>
          </a:p>
          <a:p>
            <a:endParaRPr lang="en-GB" sz="1224" b="0" kern="1200" baseline="0" dirty="0">
              <a:solidFill>
                <a:schemeClr val="tx1"/>
              </a:solidFill>
              <a:effectLst/>
              <a:latin typeface="+mn-lt"/>
              <a:ea typeface="+mn-ea"/>
              <a:cs typeface="+mn-cs"/>
            </a:endParaRPr>
          </a:p>
          <a:p>
            <a:r>
              <a:rPr lang="en-GB" sz="1224" b="0" kern="1200" baseline="0" dirty="0">
                <a:solidFill>
                  <a:schemeClr val="tx1"/>
                </a:solidFill>
                <a:effectLst/>
                <a:latin typeface="+mn-lt"/>
                <a:ea typeface="+mn-ea"/>
                <a:cs typeface="+mn-cs"/>
              </a:rPr>
              <a:t>Don’t have to think about updates or patches or hardware upgrades</a:t>
            </a:r>
            <a:endParaRPr lang="en-GB" b="0"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t>4</a:t>
            </a:fld>
            <a:endParaRPr lang="en-US"/>
          </a:p>
        </p:txBody>
      </p:sp>
    </p:spTree>
    <p:extLst>
      <p:ext uri="{BB962C8B-B14F-4D97-AF65-F5344CB8AC3E}">
        <p14:creationId xmlns:p14="http://schemas.microsoft.com/office/powerpoint/2010/main" val="311462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So when we look at cloud computing, there are really 3 models to think about:</a:t>
            </a:r>
          </a:p>
          <a:p>
            <a:endParaRPr lang="en-GB" sz="600" b="0" dirty="0"/>
          </a:p>
          <a:p>
            <a:r>
              <a:rPr lang="en-GB" sz="600" b="0" dirty="0"/>
              <a:t>IaaS: </a:t>
            </a:r>
            <a:r>
              <a:rPr lang="en-GB" sz="800" dirty="0"/>
              <a:t>hardware, software, servers, storage and other infrastructure components on behalf of its users. IaaS providers also host users' applications and handle tasks including system maintenance, backup and resiliency planning.</a:t>
            </a:r>
          </a:p>
          <a:p>
            <a:endParaRPr lang="en-GB" sz="800" dirty="0"/>
          </a:p>
          <a:p>
            <a:r>
              <a:rPr lang="en-GB" sz="800" dirty="0"/>
              <a:t>virtual server space, network connections, bandwidth, IP addresses and load balancers. </a:t>
            </a:r>
            <a:endParaRPr lang="en-GB" sz="600" b="0" dirty="0"/>
          </a:p>
          <a:p>
            <a:endParaRPr lang="en-GB" sz="600" b="0" dirty="0"/>
          </a:p>
          <a:p>
            <a:r>
              <a:rPr lang="en-GB" sz="600" b="0" dirty="0"/>
              <a:t>SaaS: </a:t>
            </a:r>
            <a:r>
              <a:rPr lang="en-GB" sz="800" dirty="0"/>
              <a:t>software distribution model in which applications are hosted by a vendor or service provider and made available to customers over a network, typically the Internet.</a:t>
            </a:r>
            <a:r>
              <a:rPr lang="en-GB" sz="1224" kern="1200" cap="all" dirty="0">
                <a:solidFill>
                  <a:schemeClr val="tx1"/>
                </a:solidFill>
                <a:effectLst/>
                <a:latin typeface="+mn-lt"/>
                <a:ea typeface="+mn-ea"/>
                <a:cs typeface="+mn-cs"/>
              </a:rPr>
              <a:t> </a:t>
            </a:r>
          </a:p>
          <a:p>
            <a:r>
              <a:rPr lang="en-GB" sz="1224" b="0" kern="1200" cap="none" dirty="0">
                <a:solidFill>
                  <a:schemeClr val="tx1"/>
                </a:solidFill>
                <a:effectLst/>
                <a:latin typeface="+mn-lt"/>
                <a:ea typeface="+mn-ea"/>
                <a:cs typeface="+mn-cs"/>
              </a:rPr>
              <a:t>e.g. salesforce</a:t>
            </a:r>
            <a:r>
              <a:rPr lang="en-GB" sz="1224" b="0" kern="1200" cap="none" baseline="0" dirty="0">
                <a:solidFill>
                  <a:schemeClr val="tx1"/>
                </a:solidFill>
                <a:effectLst/>
                <a:latin typeface="+mn-lt"/>
                <a:ea typeface="+mn-ea"/>
                <a:cs typeface="+mn-cs"/>
              </a:rPr>
              <a:t> or office 365</a:t>
            </a:r>
            <a:endParaRPr lang="en-GB" sz="1224" b="0" kern="1200" cap="none" dirty="0">
              <a:solidFill>
                <a:schemeClr val="tx1"/>
              </a:solidFill>
              <a:effectLst/>
              <a:latin typeface="+mn-lt"/>
              <a:ea typeface="+mn-ea"/>
              <a:cs typeface="+mn-cs"/>
            </a:endParaRPr>
          </a:p>
          <a:p>
            <a:r>
              <a:rPr lang="en-GB" sz="600" b="0" dirty="0"/>
              <a:t>------------------------------------------------------------</a:t>
            </a:r>
          </a:p>
          <a:p>
            <a:endParaRPr lang="en-GB" sz="600" b="0" dirty="0"/>
          </a:p>
          <a:p>
            <a:r>
              <a:rPr lang="en-GB" sz="600" b="0" dirty="0"/>
              <a:t>Cloud Upload by Pham </a:t>
            </a:r>
            <a:r>
              <a:rPr lang="en-GB" sz="600" b="0" dirty="0" err="1"/>
              <a:t>Thi</a:t>
            </a:r>
            <a:r>
              <a:rPr lang="en-GB" sz="600" b="0" dirty="0"/>
              <a:t> </a:t>
            </a:r>
            <a:r>
              <a:rPr lang="en-GB" sz="600" b="0" dirty="0" err="1"/>
              <a:t>Dieu</a:t>
            </a:r>
            <a:r>
              <a:rPr lang="en-GB" sz="600" b="0" dirty="0"/>
              <a:t> Linh from the Noun Project</a:t>
            </a:r>
          </a:p>
          <a:p>
            <a:r>
              <a:rPr lang="en-GB" sz="600" b="0" dirty="0"/>
              <a:t>tools by </a:t>
            </a:r>
            <a:r>
              <a:rPr lang="en-GB" sz="600" b="0" dirty="0" err="1"/>
              <a:t>Danil</a:t>
            </a:r>
            <a:r>
              <a:rPr lang="en-GB" sz="600" b="0" dirty="0"/>
              <a:t> </a:t>
            </a:r>
            <a:r>
              <a:rPr lang="en-GB" sz="600" b="0" dirty="0" err="1"/>
              <a:t>Polshin</a:t>
            </a:r>
            <a:r>
              <a:rPr lang="en-GB" sz="600" b="0" dirty="0"/>
              <a:t> from the Noun Project</a:t>
            </a:r>
          </a:p>
          <a:p>
            <a:r>
              <a:rPr lang="en-GB" sz="600" b="0" dirty="0"/>
              <a:t>Download by Mister Pixel from the Noun Project</a:t>
            </a:r>
          </a:p>
        </p:txBody>
      </p:sp>
      <p:sp>
        <p:nvSpPr>
          <p:cNvPr id="4" name="Slide Number Placeholder 3"/>
          <p:cNvSpPr>
            <a:spLocks noGrp="1"/>
          </p:cNvSpPr>
          <p:nvPr>
            <p:ph type="sldNum" sz="quarter" idx="10"/>
          </p:nvPr>
        </p:nvSpPr>
        <p:spPr/>
        <p:txBody>
          <a:bodyPr/>
          <a:lstStyle/>
          <a:p>
            <a:fld id="{D87653DB-B31F-428D-9506-C3E312885146}" type="slidenum">
              <a:rPr lang="en-US" smtClean="0"/>
              <a:t>5</a:t>
            </a:fld>
            <a:endParaRPr lang="en-US"/>
          </a:p>
        </p:txBody>
      </p:sp>
    </p:spTree>
    <p:extLst>
      <p:ext uri="{BB962C8B-B14F-4D97-AF65-F5344CB8AC3E}">
        <p14:creationId xmlns:p14="http://schemas.microsoft.com/office/powerpoint/2010/main" val="141807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PaaS</a:t>
            </a:r>
            <a:r>
              <a:rPr lang="en-GB" baseline="0" dirty="0"/>
              <a:t> p</a:t>
            </a:r>
            <a:r>
              <a:rPr lang="en-GB" dirty="0"/>
              <a:t>rovides a platform and environment to allow developers to build applications and services over the internet. PaaS services are hosted in the cloud and accessed by users simply via their web browser. </a:t>
            </a:r>
          </a:p>
          <a:p>
            <a:endParaRPr lang="en-GB" b="1" dirty="0"/>
          </a:p>
          <a:p>
            <a:r>
              <a:rPr lang="en-GB" dirty="0"/>
              <a:t>Operating system</a:t>
            </a:r>
          </a:p>
          <a:p>
            <a:r>
              <a:rPr lang="en-GB" dirty="0"/>
              <a:t>Server-side scripting environment</a:t>
            </a:r>
          </a:p>
          <a:p>
            <a:r>
              <a:rPr lang="en-GB" dirty="0"/>
              <a:t>Database management system</a:t>
            </a:r>
          </a:p>
          <a:p>
            <a:r>
              <a:rPr lang="en-GB" dirty="0"/>
              <a:t>Server Software</a:t>
            </a:r>
          </a:p>
          <a:p>
            <a:r>
              <a:rPr lang="en-GB" dirty="0"/>
              <a:t>Support</a:t>
            </a:r>
          </a:p>
          <a:p>
            <a:r>
              <a:rPr lang="en-GB" dirty="0"/>
              <a:t>Storage</a:t>
            </a:r>
          </a:p>
          <a:p>
            <a:r>
              <a:rPr lang="en-GB" dirty="0"/>
              <a:t>Network access</a:t>
            </a:r>
          </a:p>
          <a:p>
            <a:r>
              <a:rPr lang="en-GB" dirty="0"/>
              <a:t>Tools for design and development</a:t>
            </a:r>
          </a:p>
          <a:p>
            <a:r>
              <a:rPr lang="en-GB" dirty="0"/>
              <a:t>Hosting</a:t>
            </a: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6</a:t>
            </a:fld>
            <a:endParaRPr lang="en-US"/>
          </a:p>
        </p:txBody>
      </p:sp>
    </p:spTree>
    <p:extLst>
      <p:ext uri="{BB962C8B-B14F-4D97-AF65-F5344CB8AC3E}">
        <p14:creationId xmlns:p14="http://schemas.microsoft.com/office/powerpoint/2010/main" val="2651055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24" kern="1200" dirty="0">
                <a:solidFill>
                  <a:schemeClr val="tx1"/>
                </a:solidFill>
                <a:effectLst/>
                <a:latin typeface="+mn-lt"/>
                <a:ea typeface="+mn-ea"/>
                <a:cs typeface="+mn-cs"/>
              </a:rPr>
              <a:t>And the web app service works across multiple frameworks, so you can deploy your </a:t>
            </a:r>
            <a:r>
              <a:rPr lang="en-GB" sz="1224" kern="1200" dirty="0" err="1">
                <a:solidFill>
                  <a:schemeClr val="tx1"/>
                </a:solidFill>
                <a:effectLst/>
                <a:latin typeface="+mn-lt"/>
                <a:ea typeface="+mn-ea"/>
                <a:cs typeface="+mn-cs"/>
              </a:rPr>
              <a:t>.net</a:t>
            </a:r>
            <a:r>
              <a:rPr lang="en-GB" sz="1224" kern="1200" dirty="0">
                <a:solidFill>
                  <a:schemeClr val="tx1"/>
                </a:solidFill>
                <a:effectLst/>
                <a:latin typeface="+mn-lt"/>
                <a:ea typeface="+mn-ea"/>
                <a:cs typeface="+mn-cs"/>
              </a:rPr>
              <a:t>, java, </a:t>
            </a:r>
            <a:r>
              <a:rPr lang="en-GB" sz="1224" kern="1200" dirty="0" err="1">
                <a:solidFill>
                  <a:schemeClr val="tx1"/>
                </a:solidFill>
                <a:effectLst/>
                <a:latin typeface="+mn-lt"/>
                <a:ea typeface="+mn-ea"/>
                <a:cs typeface="+mn-cs"/>
              </a:rPr>
              <a:t>php</a:t>
            </a:r>
            <a:r>
              <a:rPr lang="en-GB" sz="1224" kern="1200" dirty="0">
                <a:solidFill>
                  <a:schemeClr val="tx1"/>
                </a:solidFill>
                <a:effectLst/>
                <a:latin typeface="+mn-lt"/>
                <a:ea typeface="+mn-ea"/>
                <a:cs typeface="+mn-cs"/>
              </a:rPr>
              <a:t>, node, or python web applications to this service, and it will work. And with the web app service it’s good to remember that ultimately this is running on a windows OS box. So anything that can run on Windows (IRS?) can run on this service. </a:t>
            </a:r>
          </a:p>
          <a:p>
            <a:endParaRPr lang="en-GB" sz="1224" kern="1200" dirty="0">
              <a:solidFill>
                <a:schemeClr val="tx1"/>
              </a:solidFill>
              <a:effectLst/>
              <a:latin typeface="+mn-lt"/>
              <a:ea typeface="+mn-ea"/>
              <a:cs typeface="+mn-cs"/>
            </a:endParaRPr>
          </a:p>
          <a:p>
            <a:r>
              <a:rPr lang="en-GB" sz="1224" kern="1200" dirty="0">
                <a:solidFill>
                  <a:schemeClr val="tx1"/>
                </a:solidFill>
                <a:effectLst/>
                <a:latin typeface="+mn-lt"/>
                <a:ea typeface="+mn-ea"/>
                <a:cs typeface="+mn-cs"/>
              </a:rPr>
              <a:t>If you’re looking for more traditional hosting of web applications or want to use a </a:t>
            </a:r>
            <a:r>
              <a:rPr lang="en-GB" sz="1224" kern="1200" dirty="0" err="1">
                <a:solidFill>
                  <a:schemeClr val="tx1"/>
                </a:solidFill>
                <a:effectLst/>
                <a:latin typeface="+mn-lt"/>
                <a:ea typeface="+mn-ea"/>
                <a:cs typeface="+mn-cs"/>
              </a:rPr>
              <a:t>linux</a:t>
            </a:r>
            <a:r>
              <a:rPr lang="en-GB" sz="1224" kern="1200" dirty="0">
                <a:solidFill>
                  <a:schemeClr val="tx1"/>
                </a:solidFill>
                <a:effectLst/>
                <a:latin typeface="+mn-lt"/>
                <a:ea typeface="+mn-ea"/>
                <a:cs typeface="+mn-cs"/>
              </a:rPr>
              <a:t> base, you can easily on azure set up </a:t>
            </a:r>
            <a:r>
              <a:rPr lang="en-GB" sz="1224" kern="1200" dirty="0" err="1">
                <a:solidFill>
                  <a:schemeClr val="tx1"/>
                </a:solidFill>
                <a:effectLst/>
                <a:latin typeface="+mn-lt"/>
                <a:ea typeface="+mn-ea"/>
                <a:cs typeface="+mn-cs"/>
              </a:rPr>
              <a:t>linux</a:t>
            </a:r>
            <a:r>
              <a:rPr lang="en-GB" sz="1224" kern="1200" dirty="0">
                <a:solidFill>
                  <a:schemeClr val="tx1"/>
                </a:solidFill>
                <a:effectLst/>
                <a:latin typeface="+mn-lt"/>
                <a:ea typeface="+mn-ea"/>
                <a:cs typeface="+mn-cs"/>
              </a:rPr>
              <a:t> virtual machines or use </a:t>
            </a:r>
            <a:r>
              <a:rPr lang="en-GB" sz="1224" kern="1200" dirty="0" err="1">
                <a:solidFill>
                  <a:schemeClr val="tx1"/>
                </a:solidFill>
                <a:effectLst/>
                <a:latin typeface="+mn-lt"/>
                <a:ea typeface="+mn-ea"/>
                <a:cs typeface="+mn-cs"/>
              </a:rPr>
              <a:t>docker</a:t>
            </a:r>
            <a:r>
              <a:rPr lang="en-GB" sz="1224" kern="1200" dirty="0">
                <a:solidFill>
                  <a:schemeClr val="tx1"/>
                </a:solidFill>
                <a:effectLst/>
                <a:latin typeface="+mn-lt"/>
                <a:ea typeface="+mn-ea"/>
                <a:cs typeface="+mn-cs"/>
              </a:rPr>
              <a:t> containers and all that other good stuff. </a:t>
            </a: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7</a:t>
            </a:fld>
            <a:endParaRPr lang="en-US"/>
          </a:p>
        </p:txBody>
      </p:sp>
    </p:spTree>
    <p:extLst>
      <p:ext uri="{BB962C8B-B14F-4D97-AF65-F5344CB8AC3E}">
        <p14:creationId xmlns:p14="http://schemas.microsoft.com/office/powerpoint/2010/main" val="500948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8</a:t>
            </a:fld>
            <a:endParaRPr lang="en-US"/>
          </a:p>
        </p:txBody>
      </p:sp>
    </p:spTree>
    <p:extLst>
      <p:ext uri="{BB962C8B-B14F-4D97-AF65-F5344CB8AC3E}">
        <p14:creationId xmlns:p14="http://schemas.microsoft.com/office/powerpoint/2010/main" val="18814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Tx/>
              <a:buNone/>
              <a:tabLst/>
              <a:defRPr/>
            </a:pPr>
            <a:r>
              <a:rPr lang="en-GB" sz="1224" kern="1200" dirty="0">
                <a:solidFill>
                  <a:schemeClr val="tx1"/>
                </a:solidFill>
                <a:effectLst/>
                <a:latin typeface="+mn-lt"/>
                <a:ea typeface="+mn-ea"/>
                <a:cs typeface="+mn-cs"/>
              </a:rPr>
              <a:t>So… I’m not sure if you’ve heard of this phrase “it works on my machine”, I know certainly I’ve used it a lot when working on applications. You build an app or put together a website and you give it someone else and they say “it doesn’t work; I can’t get it to build”</a:t>
            </a:r>
          </a:p>
          <a:p>
            <a:endParaRPr lang="en-GB" b="1" dirty="0"/>
          </a:p>
        </p:txBody>
      </p:sp>
      <p:sp>
        <p:nvSpPr>
          <p:cNvPr id="4" name="Slide Number Placeholder 3"/>
          <p:cNvSpPr>
            <a:spLocks noGrp="1"/>
          </p:cNvSpPr>
          <p:nvPr>
            <p:ph type="sldNum" sz="quarter" idx="10"/>
          </p:nvPr>
        </p:nvSpPr>
        <p:spPr/>
        <p:txBody>
          <a:bodyPr/>
          <a:lstStyle/>
          <a:p>
            <a:fld id="{D87653DB-B31F-428D-9506-C3E312885146}" type="slidenum">
              <a:rPr lang="en-US" smtClean="0"/>
              <a:t>9</a:t>
            </a:fld>
            <a:endParaRPr lang="en-US"/>
          </a:p>
        </p:txBody>
      </p:sp>
    </p:spTree>
    <p:extLst>
      <p:ext uri="{BB962C8B-B14F-4D97-AF65-F5344CB8AC3E}">
        <p14:creationId xmlns:p14="http://schemas.microsoft.com/office/powerpoint/2010/main" val="2892266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Rectangle 4"/>
          <p:cNvSpPr/>
          <p:nvPr userDrawn="1"/>
        </p:nvSpPr>
        <p:spPr bwMode="auto">
          <a:xfrm>
            <a:off x="284425" y="296863"/>
            <a:ext cx="6391013" cy="6391013"/>
          </a:xfrm>
          <a:prstGeom prst="rect">
            <a:avLst/>
          </a:prstGeom>
          <a:solidFill>
            <a:schemeClr val="accent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71501" y="577850"/>
            <a:ext cx="1304925" cy="285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1225232"/>
      </p:ext>
    </p:extLst>
  </p:cSld>
  <p:clrMapOvr>
    <a:masterClrMapping/>
  </p:clrMapOvr>
  <p:extLst mod="1">
    <p:ext uri="{DCECCB84-F9BA-43D5-87BE-67443E8EF086}">
      <p15:sldGuideLst xmlns:p15="http://schemas.microsoft.com/office/powerpoint/2012/main">
        <p15:guide id="1" orient="horz" pos="2203" userDrawn="1">
          <p15:clr>
            <a:srgbClr val="FBAE40"/>
          </p15:clr>
        </p15:guide>
        <p15:guide id="2" pos="3917" userDrawn="1">
          <p15:clr>
            <a:srgbClr val="FBAE40"/>
          </p15:clr>
        </p15:guide>
        <p15:guide id="3" pos="173" userDrawn="1">
          <p15:clr>
            <a:srgbClr val="FBAE40"/>
          </p15:clr>
        </p15:guide>
        <p15:guide id="4" pos="749" userDrawn="1">
          <p15:clr>
            <a:srgbClr val="FBAE40"/>
          </p15:clr>
        </p15:guide>
        <p15:guide id="5" pos="1325" userDrawn="1">
          <p15:clr>
            <a:srgbClr val="FBAE40"/>
          </p15:clr>
        </p15:guide>
        <p15:guide id="6" pos="1901" userDrawn="1">
          <p15:clr>
            <a:srgbClr val="FBAE40"/>
          </p15:clr>
        </p15:guide>
        <p15:guide id="7" pos="2477" userDrawn="1">
          <p15:clr>
            <a:srgbClr val="FBAE40"/>
          </p15:clr>
        </p15:guide>
        <p15:guide id="8" pos="3053" userDrawn="1">
          <p15:clr>
            <a:srgbClr val="FBAE40"/>
          </p15:clr>
        </p15:guide>
        <p15:guide id="9" pos="3629" userDrawn="1">
          <p15:clr>
            <a:srgbClr val="FBAE40"/>
          </p15:clr>
        </p15:guide>
        <p15:guide id="10" pos="4205" userDrawn="1">
          <p15:clr>
            <a:srgbClr val="FBAE40"/>
          </p15:clr>
        </p15:guide>
        <p15:guide id="11" pos="4781" userDrawn="1">
          <p15:clr>
            <a:srgbClr val="FBAE40"/>
          </p15:clr>
        </p15:guide>
        <p15:guide id="12" pos="5357" userDrawn="1">
          <p15:clr>
            <a:srgbClr val="FBAE40"/>
          </p15:clr>
        </p15:guide>
        <p15:guide id="13" pos="5933" userDrawn="1">
          <p15:clr>
            <a:srgbClr val="FBAE40"/>
          </p15:clr>
        </p15:guide>
        <p15:guide id="14" pos="6509" userDrawn="1">
          <p15:clr>
            <a:srgbClr val="FBAE40"/>
          </p15:clr>
        </p15:guide>
        <p15:guide id="15" pos="7085" userDrawn="1">
          <p15:clr>
            <a:srgbClr val="FBAE40"/>
          </p15:clr>
        </p15:guide>
        <p15:guide id="16" pos="7661" userDrawn="1">
          <p15:clr>
            <a:srgbClr val="FBAE40"/>
          </p15:clr>
        </p15:guide>
        <p15:guide id="17" orient="horz" pos="187" userDrawn="1">
          <p15:clr>
            <a:srgbClr val="FBAE40"/>
          </p15:clr>
        </p15:guide>
        <p15:guide id="18" orient="horz" pos="763" userDrawn="1">
          <p15:clr>
            <a:srgbClr val="FBAE40"/>
          </p15:clr>
        </p15:guide>
        <p15:guide id="19" orient="horz" pos="1339" userDrawn="1">
          <p15:clr>
            <a:srgbClr val="FBAE40"/>
          </p15:clr>
        </p15:guide>
        <p15:guide id="20" orient="horz" pos="1915" userDrawn="1">
          <p15:clr>
            <a:srgbClr val="FBAE40"/>
          </p15:clr>
        </p15:guide>
        <p15:guide id="21" orient="horz" pos="2491" userDrawn="1">
          <p15:clr>
            <a:srgbClr val="FBAE40"/>
          </p15:clr>
        </p15:guide>
        <p15:guide id="22" orient="horz" pos="3067" userDrawn="1">
          <p15:clr>
            <a:srgbClr val="FBAE40"/>
          </p15:clr>
        </p15:guide>
        <p15:guide id="23" orient="horz" pos="3643" userDrawn="1">
          <p15:clr>
            <a:srgbClr val="FBAE40"/>
          </p15:clr>
        </p15:guide>
        <p15:guide id="24" orient="horz" pos="4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Rectangle 4"/>
          <p:cNvSpPr/>
          <p:nvPr userDrawn="1"/>
        </p:nvSpPr>
        <p:spPr bwMode="auto">
          <a:xfrm>
            <a:off x="284425" y="296863"/>
            <a:ext cx="6391013" cy="6391013"/>
          </a:xfrm>
          <a:prstGeom prst="rect">
            <a:avLst/>
          </a:prstGeom>
          <a:solidFill>
            <a:schemeClr val="accent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71501" y="577850"/>
            <a:ext cx="1304925" cy="285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36020"/>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4665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0297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1131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224154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3" name="Rectangle 2"/>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rgbClr val="FFFFFF"/>
              </a:solidFill>
            </a:endParaRPr>
          </a:p>
        </p:txBody>
      </p:sp>
    </p:spTree>
    <p:extLst>
      <p:ext uri="{BB962C8B-B14F-4D97-AF65-F5344CB8AC3E}">
        <p14:creationId xmlns:p14="http://schemas.microsoft.com/office/powerpoint/2010/main" val="1216702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3" name="Rectangle 2"/>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9590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43164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0154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4669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905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150695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16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89821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3" name="Rectangle 2"/>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Tree>
    <p:extLst>
      <p:ext uri="{BB962C8B-B14F-4D97-AF65-F5344CB8AC3E}">
        <p14:creationId xmlns:p14="http://schemas.microsoft.com/office/powerpoint/2010/main" val="313931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261" tIns="91413" rIns="146261" bIns="91413" rtlCol="0" anchor="t">
            <a:noAutofit/>
          </a:bodyPr>
          <a:lstStyle/>
          <a:p>
            <a:r>
              <a:rPr lang="en-US" dirty="0"/>
              <a:t>Click to edit Master title style</a:t>
            </a:r>
          </a:p>
        </p:txBody>
      </p:sp>
      <p:sp>
        <p:nvSpPr>
          <p:cNvPr id="4" name="Text Placeholder 3"/>
          <p:cNvSpPr>
            <a:spLocks noGrp="1"/>
          </p:cNvSpPr>
          <p:nvPr>
            <p:ph type="body" idx="1"/>
          </p:nvPr>
        </p:nvSpPr>
        <p:spPr>
          <a:xfrm>
            <a:off x="274643" y="1212853"/>
            <a:ext cx="11887198" cy="2116688"/>
          </a:xfrm>
          <a:prstGeom prst="rect">
            <a:avLst/>
          </a:prstGeom>
        </p:spPr>
        <p:txBody>
          <a:bodyPr vert="horz" wrap="square" lIns="146261" tIns="91413" rIns="146261"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43943"/>
      </p:ext>
    </p:extLst>
  </p:cSld>
  <p:clrMap bg1="lt1" tx1="dk1" bg2="lt2" tx2="dk2" accent1="accent1" accent2="accent2" accent3="accent3" accent4="accent4" accent5="accent5" accent6="accent6" hlink="hlink" folHlink="folHlink"/>
  <p:sldLayoutIdLst>
    <p:sldLayoutId id="2147483662" r:id="rId1"/>
    <p:sldLayoutId id="2147483667" r:id="rId2"/>
    <p:sldLayoutId id="2147483668" r:id="rId3"/>
    <p:sldLayoutId id="2147483669" r:id="rId4"/>
    <p:sldLayoutId id="2147483670" r:id="rId5"/>
    <p:sldLayoutId id="2147483780" r:id="rId6"/>
    <p:sldLayoutId id="2147483781" r:id="rId7"/>
  </p:sldLayoutIdLst>
  <p:transition>
    <p:fade/>
  </p:transition>
  <p:txStyles>
    <p:title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p:titleStyle>
    <p:bodyStyle>
      <a:lvl1pPr marL="342735" marR="0" indent="-342735" algn="l" defTabSz="93229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bg1"/>
          </a:solidFill>
          <a:latin typeface="+mj-lt"/>
          <a:ea typeface="+mn-ea"/>
          <a:cs typeface="+mn-cs"/>
        </a:defRPr>
      </a:lvl1pPr>
      <a:lvl2pPr marL="583920" marR="0" indent="-241183" algn="l" defTabSz="93229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715" marR="0" indent="-228489" algn="l" defTabSz="93229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205" marR="0" indent="-228489" algn="l" defTabSz="93229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6693" marR="0" indent="-228489" algn="l" defTabSz="93229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3803"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51"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8"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44"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3" rtl="0" eaLnBrk="1" latinLnBrk="0" hangingPunct="1">
        <a:defRPr sz="1800" kern="1200">
          <a:solidFill>
            <a:schemeClr val="tx1"/>
          </a:solidFill>
          <a:latin typeface="+mn-lt"/>
          <a:ea typeface="+mn-ea"/>
          <a:cs typeface="+mn-cs"/>
        </a:defRPr>
      </a:lvl1pPr>
      <a:lvl2pPr marL="466146" algn="l" defTabSz="932293" rtl="0" eaLnBrk="1" latinLnBrk="0" hangingPunct="1">
        <a:defRPr sz="1800" kern="1200">
          <a:solidFill>
            <a:schemeClr val="tx1"/>
          </a:solidFill>
          <a:latin typeface="+mn-lt"/>
          <a:ea typeface="+mn-ea"/>
          <a:cs typeface="+mn-cs"/>
        </a:defRPr>
      </a:lvl2pPr>
      <a:lvl3pPr marL="932293" algn="l" defTabSz="932293" rtl="0" eaLnBrk="1" latinLnBrk="0" hangingPunct="1">
        <a:defRPr sz="1800" kern="1200">
          <a:solidFill>
            <a:schemeClr val="tx1"/>
          </a:solidFill>
          <a:latin typeface="+mn-lt"/>
          <a:ea typeface="+mn-ea"/>
          <a:cs typeface="+mn-cs"/>
        </a:defRPr>
      </a:lvl3pPr>
      <a:lvl4pPr marL="1398439" algn="l" defTabSz="932293" rtl="0" eaLnBrk="1" latinLnBrk="0" hangingPunct="1">
        <a:defRPr sz="1800" kern="1200">
          <a:solidFill>
            <a:schemeClr val="tx1"/>
          </a:solidFill>
          <a:latin typeface="+mn-lt"/>
          <a:ea typeface="+mn-ea"/>
          <a:cs typeface="+mn-cs"/>
        </a:defRPr>
      </a:lvl4pPr>
      <a:lvl5pPr marL="1864585" algn="l" defTabSz="932293" rtl="0" eaLnBrk="1" latinLnBrk="0" hangingPunct="1">
        <a:defRPr sz="1800" kern="1200">
          <a:solidFill>
            <a:schemeClr val="tx1"/>
          </a:solidFill>
          <a:latin typeface="+mn-lt"/>
          <a:ea typeface="+mn-ea"/>
          <a:cs typeface="+mn-cs"/>
        </a:defRPr>
      </a:lvl5pPr>
      <a:lvl6pPr marL="2330732" algn="l" defTabSz="932293" rtl="0" eaLnBrk="1" latinLnBrk="0" hangingPunct="1">
        <a:defRPr sz="1800" kern="1200">
          <a:solidFill>
            <a:schemeClr val="tx1"/>
          </a:solidFill>
          <a:latin typeface="+mn-lt"/>
          <a:ea typeface="+mn-ea"/>
          <a:cs typeface="+mn-cs"/>
        </a:defRPr>
      </a:lvl6pPr>
      <a:lvl7pPr marL="2796877" algn="l" defTabSz="932293" rtl="0" eaLnBrk="1" latinLnBrk="0" hangingPunct="1">
        <a:defRPr sz="1800" kern="1200">
          <a:solidFill>
            <a:schemeClr val="tx1"/>
          </a:solidFill>
          <a:latin typeface="+mn-lt"/>
          <a:ea typeface="+mn-ea"/>
          <a:cs typeface="+mn-cs"/>
        </a:defRPr>
      </a:lvl7pPr>
      <a:lvl8pPr marL="3263023" algn="l" defTabSz="932293" rtl="0" eaLnBrk="1" latinLnBrk="0" hangingPunct="1">
        <a:defRPr sz="1800" kern="1200">
          <a:solidFill>
            <a:schemeClr val="tx1"/>
          </a:solidFill>
          <a:latin typeface="+mn-lt"/>
          <a:ea typeface="+mn-ea"/>
          <a:cs typeface="+mn-cs"/>
        </a:defRPr>
      </a:lvl8pPr>
      <a:lvl9pPr marL="3729171" algn="l" defTabSz="93229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261" tIns="91413" rIns="146261" bIns="91413" rtlCol="0" anchor="t">
            <a:noAutofit/>
          </a:bodyPr>
          <a:lstStyle/>
          <a:p>
            <a:r>
              <a:rPr lang="en-US" dirty="0"/>
              <a:t>Click to edit Master title style</a:t>
            </a:r>
          </a:p>
        </p:txBody>
      </p:sp>
      <p:sp>
        <p:nvSpPr>
          <p:cNvPr id="4" name="Text Placeholder 3"/>
          <p:cNvSpPr>
            <a:spLocks noGrp="1"/>
          </p:cNvSpPr>
          <p:nvPr>
            <p:ph type="body" idx="1"/>
          </p:nvPr>
        </p:nvSpPr>
        <p:spPr>
          <a:xfrm>
            <a:off x="274642" y="1212853"/>
            <a:ext cx="11887198" cy="2116688"/>
          </a:xfrm>
          <a:prstGeom prst="rect">
            <a:avLst/>
          </a:prstGeom>
        </p:spPr>
        <p:txBody>
          <a:bodyPr vert="horz" wrap="square" lIns="146261" tIns="91413" rIns="146261"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128520"/>
      </p:ext>
    </p:extLst>
  </p:cSld>
  <p:clrMap bg1="lt1" tx1="dk1" bg2="lt2" tx2="dk2" accent1="accent1" accent2="accent2" accent3="accent3" accent4="accent4" accent5="accent5" accent6="accent6" hlink="hlink" folHlink="folHlink"/>
  <p:sldLayoutIdLst>
    <p:sldLayoutId id="2147483706" r:id="rId1"/>
    <p:sldLayoutId id="2147483784" r:id="rId2"/>
  </p:sldLayoutIdLst>
  <p:transition>
    <p:fade/>
  </p:transition>
  <p:txStyles>
    <p:titleStyle>
      <a:lvl1pPr algn="l" defTabSz="932472" rtl="0" eaLnBrk="1" latinLnBrk="0" hangingPunct="1">
        <a:lnSpc>
          <a:spcPct val="90000"/>
        </a:lnSpc>
        <a:spcBef>
          <a:spcPct val="0"/>
        </a:spcBef>
        <a:buNone/>
        <a:defRPr lang="en-US" sz="52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1" marR="0" indent="-342801" algn="l" defTabSz="93247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32" marR="0" indent="-241229" algn="l" defTabSz="93247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8" marR="0" indent="-228533" algn="l" defTabSz="93247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03" marR="0" indent="-228533" algn="l" defTabSz="93247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35" marR="0" indent="-228533" algn="l" defTabSz="93247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96" indent="-233118" algn="l" defTabSz="9324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33" indent="-233118" algn="l" defTabSz="9324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9" indent="-233118" algn="l" defTabSz="9324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05" indent="-233118" algn="l" defTabSz="9324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2" rtl="0" eaLnBrk="1" latinLnBrk="0" hangingPunct="1">
        <a:defRPr sz="1800" kern="1200">
          <a:solidFill>
            <a:schemeClr val="tx1"/>
          </a:solidFill>
          <a:latin typeface="+mn-lt"/>
          <a:ea typeface="+mn-ea"/>
          <a:cs typeface="+mn-cs"/>
        </a:defRPr>
      </a:lvl1pPr>
      <a:lvl2pPr marL="466236" algn="l" defTabSz="932472" rtl="0" eaLnBrk="1" latinLnBrk="0" hangingPunct="1">
        <a:defRPr sz="1800" kern="1200">
          <a:solidFill>
            <a:schemeClr val="tx1"/>
          </a:solidFill>
          <a:latin typeface="+mn-lt"/>
          <a:ea typeface="+mn-ea"/>
          <a:cs typeface="+mn-cs"/>
        </a:defRPr>
      </a:lvl2pPr>
      <a:lvl3pPr marL="932472" algn="l" defTabSz="932472" rtl="0" eaLnBrk="1" latinLnBrk="0" hangingPunct="1">
        <a:defRPr sz="1800" kern="1200">
          <a:solidFill>
            <a:schemeClr val="tx1"/>
          </a:solidFill>
          <a:latin typeface="+mn-lt"/>
          <a:ea typeface="+mn-ea"/>
          <a:cs typeface="+mn-cs"/>
        </a:defRPr>
      </a:lvl3pPr>
      <a:lvl4pPr marL="1398708" algn="l" defTabSz="932472" rtl="0" eaLnBrk="1" latinLnBrk="0" hangingPunct="1">
        <a:defRPr sz="1800" kern="1200">
          <a:solidFill>
            <a:schemeClr val="tx1"/>
          </a:solidFill>
          <a:latin typeface="+mn-lt"/>
          <a:ea typeface="+mn-ea"/>
          <a:cs typeface="+mn-cs"/>
        </a:defRPr>
      </a:lvl4pPr>
      <a:lvl5pPr marL="1864943" algn="l" defTabSz="932472" rtl="0" eaLnBrk="1" latinLnBrk="0" hangingPunct="1">
        <a:defRPr sz="1800" kern="1200">
          <a:solidFill>
            <a:schemeClr val="tx1"/>
          </a:solidFill>
          <a:latin typeface="+mn-lt"/>
          <a:ea typeface="+mn-ea"/>
          <a:cs typeface="+mn-cs"/>
        </a:defRPr>
      </a:lvl5pPr>
      <a:lvl6pPr marL="2331179" algn="l" defTabSz="932472" rtl="0" eaLnBrk="1" latinLnBrk="0" hangingPunct="1">
        <a:defRPr sz="1800" kern="1200">
          <a:solidFill>
            <a:schemeClr val="tx1"/>
          </a:solidFill>
          <a:latin typeface="+mn-lt"/>
          <a:ea typeface="+mn-ea"/>
          <a:cs typeface="+mn-cs"/>
        </a:defRPr>
      </a:lvl6pPr>
      <a:lvl7pPr marL="2797414" algn="l" defTabSz="932472" rtl="0" eaLnBrk="1" latinLnBrk="0" hangingPunct="1">
        <a:defRPr sz="1800" kern="1200">
          <a:solidFill>
            <a:schemeClr val="tx1"/>
          </a:solidFill>
          <a:latin typeface="+mn-lt"/>
          <a:ea typeface="+mn-ea"/>
          <a:cs typeface="+mn-cs"/>
        </a:defRPr>
      </a:lvl7pPr>
      <a:lvl8pPr marL="3263650" algn="l" defTabSz="932472" rtl="0" eaLnBrk="1" latinLnBrk="0" hangingPunct="1">
        <a:defRPr sz="1800" kern="1200">
          <a:solidFill>
            <a:schemeClr val="tx1"/>
          </a:solidFill>
          <a:latin typeface="+mn-lt"/>
          <a:ea typeface="+mn-ea"/>
          <a:cs typeface="+mn-cs"/>
        </a:defRPr>
      </a:lvl8pPr>
      <a:lvl9pPr marL="3729887" algn="l" defTabSz="93247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8"/>
            <a:ext cx="11889564" cy="917575"/>
          </a:xfrm>
          <a:prstGeom prst="rect">
            <a:avLst/>
          </a:prstGeom>
        </p:spPr>
        <p:txBody>
          <a:bodyPr vert="horz" wrap="square" lIns="146261" tIns="91413" rIns="146261" bIns="91413" rtlCol="0" anchor="t">
            <a:noAutofit/>
          </a:bodyPr>
          <a:lstStyle/>
          <a:p>
            <a:r>
              <a:rPr lang="en-US" dirty="0"/>
              <a:t>Click to edit Master title style</a:t>
            </a:r>
          </a:p>
        </p:txBody>
      </p:sp>
      <p:sp>
        <p:nvSpPr>
          <p:cNvPr id="4" name="Text Placeholder 3"/>
          <p:cNvSpPr>
            <a:spLocks noGrp="1"/>
          </p:cNvSpPr>
          <p:nvPr>
            <p:ph type="body" idx="1"/>
          </p:nvPr>
        </p:nvSpPr>
        <p:spPr>
          <a:xfrm>
            <a:off x="274643" y="1212853"/>
            <a:ext cx="11887198" cy="2116688"/>
          </a:xfrm>
          <a:prstGeom prst="rect">
            <a:avLst/>
          </a:prstGeom>
        </p:spPr>
        <p:txBody>
          <a:bodyPr vert="horz" wrap="square" lIns="146261" tIns="91413" rIns="146261"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7884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Lst>
  <p:transition>
    <p:fade/>
  </p:transition>
  <p:txStyles>
    <p:titleStyle>
      <a:lvl1pPr algn="l" defTabSz="932293" rtl="0" eaLnBrk="1" latinLnBrk="0" hangingPunct="1">
        <a:lnSpc>
          <a:spcPct val="90000"/>
        </a:lnSpc>
        <a:spcBef>
          <a:spcPct val="0"/>
        </a:spcBef>
        <a:buNone/>
        <a:defRPr lang="en-US" sz="51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5" marR="0" indent="-342735" algn="l" defTabSz="93229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20" marR="0" indent="-241183" algn="l" defTabSz="93229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5" marR="0" indent="-228489" algn="l" defTabSz="93229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5" marR="0" indent="-228489" algn="l" defTabSz="93229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93" marR="0" indent="-228489" algn="l" defTabSz="93229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803"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51"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8"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44" indent="-233074" algn="l" defTabSz="932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3" rtl="0" eaLnBrk="1" latinLnBrk="0" hangingPunct="1">
        <a:defRPr sz="1800" kern="1200">
          <a:solidFill>
            <a:schemeClr val="tx1"/>
          </a:solidFill>
          <a:latin typeface="+mn-lt"/>
          <a:ea typeface="+mn-ea"/>
          <a:cs typeface="+mn-cs"/>
        </a:defRPr>
      </a:lvl1pPr>
      <a:lvl2pPr marL="466146" algn="l" defTabSz="932293" rtl="0" eaLnBrk="1" latinLnBrk="0" hangingPunct="1">
        <a:defRPr sz="1800" kern="1200">
          <a:solidFill>
            <a:schemeClr val="tx1"/>
          </a:solidFill>
          <a:latin typeface="+mn-lt"/>
          <a:ea typeface="+mn-ea"/>
          <a:cs typeface="+mn-cs"/>
        </a:defRPr>
      </a:lvl2pPr>
      <a:lvl3pPr marL="932293" algn="l" defTabSz="932293" rtl="0" eaLnBrk="1" latinLnBrk="0" hangingPunct="1">
        <a:defRPr sz="1800" kern="1200">
          <a:solidFill>
            <a:schemeClr val="tx1"/>
          </a:solidFill>
          <a:latin typeface="+mn-lt"/>
          <a:ea typeface="+mn-ea"/>
          <a:cs typeface="+mn-cs"/>
        </a:defRPr>
      </a:lvl3pPr>
      <a:lvl4pPr marL="1398439" algn="l" defTabSz="932293" rtl="0" eaLnBrk="1" latinLnBrk="0" hangingPunct="1">
        <a:defRPr sz="1800" kern="1200">
          <a:solidFill>
            <a:schemeClr val="tx1"/>
          </a:solidFill>
          <a:latin typeface="+mn-lt"/>
          <a:ea typeface="+mn-ea"/>
          <a:cs typeface="+mn-cs"/>
        </a:defRPr>
      </a:lvl4pPr>
      <a:lvl5pPr marL="1864585" algn="l" defTabSz="932293" rtl="0" eaLnBrk="1" latinLnBrk="0" hangingPunct="1">
        <a:defRPr sz="1800" kern="1200">
          <a:solidFill>
            <a:schemeClr val="tx1"/>
          </a:solidFill>
          <a:latin typeface="+mn-lt"/>
          <a:ea typeface="+mn-ea"/>
          <a:cs typeface="+mn-cs"/>
        </a:defRPr>
      </a:lvl5pPr>
      <a:lvl6pPr marL="2330732" algn="l" defTabSz="932293" rtl="0" eaLnBrk="1" latinLnBrk="0" hangingPunct="1">
        <a:defRPr sz="1800" kern="1200">
          <a:solidFill>
            <a:schemeClr val="tx1"/>
          </a:solidFill>
          <a:latin typeface="+mn-lt"/>
          <a:ea typeface="+mn-ea"/>
          <a:cs typeface="+mn-cs"/>
        </a:defRPr>
      </a:lvl6pPr>
      <a:lvl7pPr marL="2796877" algn="l" defTabSz="932293" rtl="0" eaLnBrk="1" latinLnBrk="0" hangingPunct="1">
        <a:defRPr sz="1800" kern="1200">
          <a:solidFill>
            <a:schemeClr val="tx1"/>
          </a:solidFill>
          <a:latin typeface="+mn-lt"/>
          <a:ea typeface="+mn-ea"/>
          <a:cs typeface="+mn-cs"/>
        </a:defRPr>
      </a:lvl7pPr>
      <a:lvl8pPr marL="3263023" algn="l" defTabSz="932293" rtl="0" eaLnBrk="1" latinLnBrk="0" hangingPunct="1">
        <a:defRPr sz="1800" kern="1200">
          <a:solidFill>
            <a:schemeClr val="tx1"/>
          </a:solidFill>
          <a:latin typeface="+mn-lt"/>
          <a:ea typeface="+mn-ea"/>
          <a:cs typeface="+mn-cs"/>
        </a:defRPr>
      </a:lvl8pPr>
      <a:lvl9pPr marL="3729171" algn="l" defTabSz="93229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9"/>
            <a:ext cx="11889564" cy="917575"/>
          </a:xfrm>
          <a:prstGeom prst="rect">
            <a:avLst/>
          </a:prstGeom>
        </p:spPr>
        <p:txBody>
          <a:bodyPr vert="horz" wrap="square" lIns="146261" tIns="91413" rIns="146261" bIns="91413" rtlCol="0" anchor="t">
            <a:noAutofit/>
          </a:bodyPr>
          <a:lstStyle/>
          <a:p>
            <a:r>
              <a:rPr lang="en-US" dirty="0"/>
              <a:t>Click to edit Master title style</a:t>
            </a:r>
          </a:p>
        </p:txBody>
      </p:sp>
      <p:sp>
        <p:nvSpPr>
          <p:cNvPr id="4" name="Text Placeholder 3"/>
          <p:cNvSpPr>
            <a:spLocks noGrp="1"/>
          </p:cNvSpPr>
          <p:nvPr>
            <p:ph type="body" idx="1"/>
          </p:nvPr>
        </p:nvSpPr>
        <p:spPr>
          <a:xfrm>
            <a:off x="274643" y="1212852"/>
            <a:ext cx="11887197" cy="2159234"/>
          </a:xfrm>
          <a:prstGeom prst="rect">
            <a:avLst/>
          </a:prstGeom>
        </p:spPr>
        <p:txBody>
          <a:bodyPr vert="horz" wrap="square" lIns="146261" tIns="91413" rIns="146261"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0073571"/>
      </p:ext>
    </p:extLst>
  </p:cSld>
  <p:clrMap bg1="lt1" tx1="dk1" bg2="lt2" tx2="dk2" accent1="accent1" accent2="accent2" accent3="accent3" accent4="accent4" accent5="accent5" accent6="accent6" hlink="hlink" folHlink="folHlink"/>
  <p:sldLayoutIdLst>
    <p:sldLayoutId id="2147483783" r:id="rId1"/>
  </p:sldLayoutIdLst>
  <p:transition>
    <p:fade/>
  </p:transition>
  <p:txStyles>
    <p:titleStyle>
      <a:lvl1pPr algn="l" defTabSz="932232"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p:titleStyle>
    <p:bodyStyle>
      <a:lvl1pPr marL="342712" marR="0" indent="-342712" algn="l" defTabSz="93223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bg1"/>
          </a:solidFill>
          <a:latin typeface="+mj-lt"/>
          <a:ea typeface="+mn-ea"/>
          <a:cs typeface="+mn-cs"/>
        </a:defRPr>
      </a:lvl1pPr>
      <a:lvl2pPr marL="583881" marR="0" indent="-241167" algn="l" defTabSz="93223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662" marR="0" indent="-228474" algn="l" defTabSz="93223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137" marR="0" indent="-228474" algn="l" defTabSz="93223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solidFill>
            <a:schemeClr val="bg1"/>
          </a:solidFill>
          <a:latin typeface="+mn-lt"/>
          <a:ea typeface="+mn-ea"/>
          <a:cs typeface="+mn-cs"/>
        </a:defRPr>
      </a:lvl4pPr>
      <a:lvl5pPr marL="1256610" marR="0" indent="-228474" algn="l" defTabSz="93223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solidFill>
            <a:schemeClr val="bg1"/>
          </a:solidFill>
          <a:latin typeface="+mn-lt"/>
          <a:ea typeface="+mn-ea"/>
          <a:cs typeface="+mn-cs"/>
        </a:defRPr>
      </a:lvl5pPr>
      <a:lvl6pPr marL="2563635" indent="-233058" algn="l" defTabSz="932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752" indent="-233058" algn="l" defTabSz="932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869" indent="-233058" algn="l" defTabSz="932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984" indent="-233058" algn="l" defTabSz="932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32" rtl="0" eaLnBrk="1" latinLnBrk="0" hangingPunct="1">
        <a:defRPr sz="1801" kern="1200">
          <a:solidFill>
            <a:schemeClr val="tx1"/>
          </a:solidFill>
          <a:latin typeface="+mn-lt"/>
          <a:ea typeface="+mn-ea"/>
          <a:cs typeface="+mn-cs"/>
        </a:defRPr>
      </a:lvl1pPr>
      <a:lvl2pPr marL="466115" algn="l" defTabSz="932232" rtl="0" eaLnBrk="1" latinLnBrk="0" hangingPunct="1">
        <a:defRPr sz="1801" kern="1200">
          <a:solidFill>
            <a:schemeClr val="tx1"/>
          </a:solidFill>
          <a:latin typeface="+mn-lt"/>
          <a:ea typeface="+mn-ea"/>
          <a:cs typeface="+mn-cs"/>
        </a:defRPr>
      </a:lvl2pPr>
      <a:lvl3pPr marL="932232" algn="l" defTabSz="932232" rtl="0" eaLnBrk="1" latinLnBrk="0" hangingPunct="1">
        <a:defRPr sz="1801" kern="1200">
          <a:solidFill>
            <a:schemeClr val="tx1"/>
          </a:solidFill>
          <a:latin typeface="+mn-lt"/>
          <a:ea typeface="+mn-ea"/>
          <a:cs typeface="+mn-cs"/>
        </a:defRPr>
      </a:lvl3pPr>
      <a:lvl4pPr marL="1398347" algn="l" defTabSz="932232" rtl="0" eaLnBrk="1" latinLnBrk="0" hangingPunct="1">
        <a:defRPr sz="1801" kern="1200">
          <a:solidFill>
            <a:schemeClr val="tx1"/>
          </a:solidFill>
          <a:latin typeface="+mn-lt"/>
          <a:ea typeface="+mn-ea"/>
          <a:cs typeface="+mn-cs"/>
        </a:defRPr>
      </a:lvl4pPr>
      <a:lvl5pPr marL="1864462" algn="l" defTabSz="932232" rtl="0" eaLnBrk="1" latinLnBrk="0" hangingPunct="1">
        <a:defRPr sz="1801" kern="1200">
          <a:solidFill>
            <a:schemeClr val="tx1"/>
          </a:solidFill>
          <a:latin typeface="+mn-lt"/>
          <a:ea typeface="+mn-ea"/>
          <a:cs typeface="+mn-cs"/>
        </a:defRPr>
      </a:lvl5pPr>
      <a:lvl6pPr marL="2330579" algn="l" defTabSz="932232" rtl="0" eaLnBrk="1" latinLnBrk="0" hangingPunct="1">
        <a:defRPr sz="1801" kern="1200">
          <a:solidFill>
            <a:schemeClr val="tx1"/>
          </a:solidFill>
          <a:latin typeface="+mn-lt"/>
          <a:ea typeface="+mn-ea"/>
          <a:cs typeface="+mn-cs"/>
        </a:defRPr>
      </a:lvl6pPr>
      <a:lvl7pPr marL="2796694" algn="l" defTabSz="932232" rtl="0" eaLnBrk="1" latinLnBrk="0" hangingPunct="1">
        <a:defRPr sz="1801" kern="1200">
          <a:solidFill>
            <a:schemeClr val="tx1"/>
          </a:solidFill>
          <a:latin typeface="+mn-lt"/>
          <a:ea typeface="+mn-ea"/>
          <a:cs typeface="+mn-cs"/>
        </a:defRPr>
      </a:lvl7pPr>
      <a:lvl8pPr marL="3262809" algn="l" defTabSz="932232" rtl="0" eaLnBrk="1" latinLnBrk="0" hangingPunct="1">
        <a:defRPr sz="1801" kern="1200">
          <a:solidFill>
            <a:schemeClr val="tx1"/>
          </a:solidFill>
          <a:latin typeface="+mn-lt"/>
          <a:ea typeface="+mn-ea"/>
          <a:cs typeface="+mn-cs"/>
        </a:defRPr>
      </a:lvl8pPr>
      <a:lvl9pPr marL="3728926" algn="l" defTabSz="932232"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18" Type="http://schemas.openxmlformats.org/officeDocument/2006/relationships/image" Target="../media/image3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17" Type="http://schemas.openxmlformats.org/officeDocument/2006/relationships/image" Target="../media/image36.emf"/><Relationship Id="rId2" Type="http://schemas.openxmlformats.org/officeDocument/2006/relationships/notesSlide" Target="../notesSlides/notesSlide17.xml"/><Relationship Id="rId16" Type="http://schemas.openxmlformats.org/officeDocument/2006/relationships/image" Target="../media/image35.emf"/><Relationship Id="rId1" Type="http://schemas.openxmlformats.org/officeDocument/2006/relationships/slideLayout" Target="../slideLayouts/slideLayout9.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5" Type="http://schemas.openxmlformats.org/officeDocument/2006/relationships/image" Target="../media/image3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4.emf"/><Relationship Id="rId18" Type="http://schemas.openxmlformats.org/officeDocument/2006/relationships/image" Target="../media/image37.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3.png"/><Relationship Id="rId17" Type="http://schemas.openxmlformats.org/officeDocument/2006/relationships/image" Target="../media/image36.emf"/><Relationship Id="rId2" Type="http://schemas.openxmlformats.org/officeDocument/2006/relationships/notesSlide" Target="../notesSlides/notesSlide18.xml"/><Relationship Id="rId16" Type="http://schemas.openxmlformats.org/officeDocument/2006/relationships/image" Target="../media/image28.emf"/><Relationship Id="rId1" Type="http://schemas.openxmlformats.org/officeDocument/2006/relationships/slideLayout" Target="../slideLayouts/slideLayout9.xml"/><Relationship Id="rId6" Type="http://schemas.openxmlformats.org/officeDocument/2006/relationships/image" Target="../media/image25.emf"/><Relationship Id="rId11" Type="http://schemas.openxmlformats.org/officeDocument/2006/relationships/image" Target="../media/image32.emf"/><Relationship Id="rId5" Type="http://schemas.openxmlformats.org/officeDocument/2006/relationships/image" Target="../media/image24.emf"/><Relationship Id="rId15" Type="http://schemas.openxmlformats.org/officeDocument/2006/relationships/image" Target="../media/image27.emf"/><Relationship Id="rId10" Type="http://schemas.openxmlformats.org/officeDocument/2006/relationships/image" Target="../media/image31.emf"/><Relationship Id="rId4" Type="http://schemas.openxmlformats.org/officeDocument/2006/relationships/image" Target="../media/image23.emf"/><Relationship Id="rId9" Type="http://schemas.openxmlformats.org/officeDocument/2006/relationships/image" Target="../media/image30.emf"/><Relationship Id="rId1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30.emf"/><Relationship Id="rId18" Type="http://schemas.openxmlformats.org/officeDocument/2006/relationships/image" Target="../media/image37.emf"/><Relationship Id="rId3" Type="http://schemas.openxmlformats.org/officeDocument/2006/relationships/image" Target="../media/image26.emf"/><Relationship Id="rId7" Type="http://schemas.openxmlformats.org/officeDocument/2006/relationships/image" Target="../media/image23.emf"/><Relationship Id="rId12" Type="http://schemas.openxmlformats.org/officeDocument/2006/relationships/image" Target="../media/image33.png"/><Relationship Id="rId17" Type="http://schemas.openxmlformats.org/officeDocument/2006/relationships/image" Target="../media/image36.emf"/><Relationship Id="rId2" Type="http://schemas.openxmlformats.org/officeDocument/2006/relationships/notesSlide" Target="../notesSlides/notesSlide19.xml"/><Relationship Id="rId16" Type="http://schemas.openxmlformats.org/officeDocument/2006/relationships/image" Target="../media/image35.emf"/><Relationship Id="rId1" Type="http://schemas.openxmlformats.org/officeDocument/2006/relationships/slideLayout" Target="../slideLayouts/slideLayout9.xml"/><Relationship Id="rId6" Type="http://schemas.openxmlformats.org/officeDocument/2006/relationships/image" Target="../media/image22.emf"/><Relationship Id="rId11" Type="http://schemas.openxmlformats.org/officeDocument/2006/relationships/image" Target="../media/image32.emf"/><Relationship Id="rId5" Type="http://schemas.openxmlformats.org/officeDocument/2006/relationships/image" Target="../media/image28.emf"/><Relationship Id="rId15" Type="http://schemas.openxmlformats.org/officeDocument/2006/relationships/image" Target="../media/image34.emf"/><Relationship Id="rId10"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25.emf"/><Relationship Id="rId14" Type="http://schemas.openxmlformats.org/officeDocument/2006/relationships/image" Target="../media/image31.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9124" y="2874695"/>
            <a:ext cx="11254112" cy="1410177"/>
          </a:xfrm>
        </p:spPr>
        <p:txBody>
          <a:bodyPr>
            <a:noAutofit/>
          </a:bodyPr>
          <a:lstStyle/>
          <a:p>
            <a:pPr algn="l"/>
            <a:r>
              <a:rPr lang="en-US" sz="9791" dirty="0"/>
              <a:t>Intro to </a:t>
            </a:r>
            <a:br>
              <a:rPr lang="en-US" sz="9791" dirty="0"/>
            </a:br>
            <a:r>
              <a:rPr lang="en-US" sz="9791" dirty="0"/>
              <a:t>Azure Web Apps</a:t>
            </a:r>
          </a:p>
        </p:txBody>
      </p:sp>
      <p:sp>
        <p:nvSpPr>
          <p:cNvPr id="3" name="Subtitle 2"/>
          <p:cNvSpPr>
            <a:spLocks noGrp="1"/>
          </p:cNvSpPr>
          <p:nvPr>
            <p:ph type="subTitle" idx="1"/>
          </p:nvPr>
        </p:nvSpPr>
        <p:spPr>
          <a:xfrm>
            <a:off x="619124" y="4834787"/>
            <a:ext cx="4381765" cy="1688724"/>
          </a:xfrm>
        </p:spPr>
        <p:txBody>
          <a:bodyPr>
            <a:normAutofit fontScale="92500" lnSpcReduction="20000"/>
          </a:bodyPr>
          <a:lstStyle/>
          <a:p>
            <a:r>
              <a:rPr lang="en-US" sz="4488" dirty="0">
                <a:solidFill>
                  <a:schemeClr val="bg1"/>
                </a:solidFill>
              </a:rPr>
              <a:t>Lilian Kasem</a:t>
            </a:r>
          </a:p>
          <a:p>
            <a:r>
              <a:rPr lang="en-US" sz="2600" dirty="0">
                <a:solidFill>
                  <a:schemeClr val="bg1"/>
                </a:solidFill>
              </a:rPr>
              <a:t>Technical Evangelist</a:t>
            </a:r>
          </a:p>
          <a:p>
            <a:endParaRPr lang="en-US" sz="2600">
              <a:solidFill>
                <a:schemeClr val="bg1"/>
              </a:solidFill>
            </a:endParaRPr>
          </a:p>
          <a:p>
            <a:r>
              <a:rPr lang="en-US" sz="2600">
                <a:solidFill>
                  <a:schemeClr val="bg1"/>
                </a:solidFill>
              </a:rPr>
              <a:t>likasem@microsoft.com </a:t>
            </a:r>
            <a:endParaRPr lang="en-US" sz="2600" dirty="0">
              <a:solidFill>
                <a:schemeClr val="bg1"/>
              </a:solidFill>
            </a:endParaRPr>
          </a:p>
          <a:p>
            <a:pPr algn="l"/>
            <a:endParaRPr lang="en-US" sz="3264" dirty="0">
              <a:solidFill>
                <a:schemeClr val="bg1"/>
              </a:solidFill>
            </a:endParaRPr>
          </a:p>
        </p:txBody>
      </p:sp>
      <p:grpSp>
        <p:nvGrpSpPr>
          <p:cNvPr id="5" name="Group 4"/>
          <p:cNvGrpSpPr/>
          <p:nvPr/>
        </p:nvGrpSpPr>
        <p:grpSpPr>
          <a:xfrm>
            <a:off x="9219663" y="5946897"/>
            <a:ext cx="2653573" cy="576614"/>
            <a:chOff x="9590222" y="5945169"/>
            <a:chExt cx="2601778" cy="565359"/>
          </a:xfrm>
        </p:grpSpPr>
        <p:sp>
          <p:nvSpPr>
            <p:cNvPr id="6" name="Text Placeholder 4"/>
            <p:cNvSpPr txBox="1">
              <a:spLocks/>
            </p:cNvSpPr>
            <p:nvPr/>
          </p:nvSpPr>
          <p:spPr>
            <a:xfrm>
              <a:off x="9946231" y="5945169"/>
              <a:ext cx="224576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48" dirty="0">
                  <a:solidFill>
                    <a:schemeClr val="bg1"/>
                  </a:solidFill>
                </a:rPr>
                <a:t>@</a:t>
              </a:r>
              <a:r>
                <a:rPr lang="en-US" sz="2448" dirty="0" err="1">
                  <a:solidFill>
                    <a:schemeClr val="bg1"/>
                  </a:solidFill>
                </a:rPr>
                <a:t>liliankasem</a:t>
              </a:r>
              <a:endParaRPr lang="en-US" sz="2448" dirty="0">
                <a:solidFill>
                  <a:schemeClr val="bg1"/>
                </a:solidFill>
              </a:endParaRPr>
            </a:p>
          </p:txBody>
        </p: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90222" y="6013267"/>
              <a:ext cx="429161" cy="429161"/>
            </a:xfrm>
            <a:prstGeom prst="rect">
              <a:avLst/>
            </a:prstGeom>
          </p:spPr>
        </p:pic>
      </p:grpSp>
    </p:spTree>
    <p:extLst>
      <p:ext uri="{BB962C8B-B14F-4D97-AF65-F5344CB8AC3E}">
        <p14:creationId xmlns:p14="http://schemas.microsoft.com/office/powerpoint/2010/main" val="49365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889433" y="2981106"/>
            <a:ext cx="10657608" cy="1032313"/>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r>
              <a:rPr lang="en-GB" sz="6000" dirty="0"/>
              <a:t>Get it off the developer’s machine</a:t>
            </a:r>
          </a:p>
        </p:txBody>
      </p:sp>
      <p:grpSp>
        <p:nvGrpSpPr>
          <p:cNvPr id="10" name="Group 9"/>
          <p:cNvGrpSpPr/>
          <p:nvPr/>
        </p:nvGrpSpPr>
        <p:grpSpPr>
          <a:xfrm>
            <a:off x="10716975" y="6512312"/>
            <a:ext cx="1719500" cy="482213"/>
            <a:chOff x="9768227" y="5945169"/>
            <a:chExt cx="1915654" cy="565359"/>
          </a:xfrm>
        </p:grpSpPr>
        <p:sp>
          <p:nvSpPr>
            <p:cNvPr id="11"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bg1"/>
                  </a:solidFill>
                </a:rPr>
                <a:t>@</a:t>
              </a:r>
              <a:r>
                <a:rPr lang="en-US" sz="1800" dirty="0" err="1">
                  <a:solidFill>
                    <a:schemeClr val="bg1"/>
                  </a:solidFill>
                </a:rPr>
                <a:t>liliankasem</a:t>
              </a:r>
              <a:endParaRPr lang="en-US" sz="1800" dirty="0">
                <a:solidFill>
                  <a:schemeClr val="bg1"/>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9385239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8000" dirty="0">
                <a:solidFill>
                  <a:srgbClr val="00B0F0"/>
                </a:solidFill>
              </a:rPr>
              <a:t>Continuous Deployment</a:t>
            </a:r>
            <a:endParaRPr lang="en-GB" sz="7200" dirty="0">
              <a:solidFill>
                <a:srgbClr val="00B0F0"/>
              </a:solidFill>
            </a:endParaRPr>
          </a:p>
        </p:txBody>
      </p:sp>
      <p:sp>
        <p:nvSpPr>
          <p:cNvPr id="10" name="Title 4"/>
          <p:cNvSpPr txBox="1">
            <a:spLocks/>
          </p:cNvSpPr>
          <p:nvPr/>
        </p:nvSpPr>
        <p:spPr>
          <a:xfrm>
            <a:off x="378924" y="2566984"/>
            <a:ext cx="7085905" cy="3243465"/>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r>
              <a:rPr lang="en-GB" sz="4000" dirty="0">
                <a:solidFill>
                  <a:schemeClr val="tx1"/>
                </a:solidFill>
              </a:rPr>
              <a:t>Deploy from source control</a:t>
            </a:r>
          </a:p>
          <a:p>
            <a:endParaRPr lang="en-GB" sz="4000" dirty="0">
              <a:solidFill>
                <a:schemeClr val="tx1"/>
              </a:solidFill>
            </a:endParaRPr>
          </a:p>
          <a:p>
            <a:r>
              <a:rPr lang="en-GB" sz="4000" dirty="0">
                <a:solidFill>
                  <a:schemeClr val="tx1"/>
                </a:solidFill>
              </a:rPr>
              <a:t>VSTS, GIT, GitHub, </a:t>
            </a:r>
            <a:r>
              <a:rPr lang="en-GB" sz="4000" dirty="0" err="1">
                <a:solidFill>
                  <a:schemeClr val="tx1"/>
                </a:solidFill>
              </a:rPr>
              <a:t>BitBucket</a:t>
            </a:r>
            <a:r>
              <a:rPr lang="en-GB" sz="4000" dirty="0">
                <a:solidFill>
                  <a:schemeClr val="tx1"/>
                </a:solidFill>
              </a:rPr>
              <a:t>, etc.</a:t>
            </a:r>
          </a:p>
          <a:p>
            <a:endParaRPr lang="en-GB" sz="4000" dirty="0">
              <a:solidFill>
                <a:schemeClr val="tx1"/>
              </a:solidFill>
            </a:endParaRPr>
          </a:p>
          <a:p>
            <a:r>
              <a:rPr lang="en-GB" sz="4000" dirty="0">
                <a:solidFill>
                  <a:schemeClr val="tx1"/>
                </a:solidFill>
              </a:rPr>
              <a:t>History, rollback, roll forward</a:t>
            </a:r>
          </a:p>
        </p:txBody>
      </p:sp>
      <p:pic>
        <p:nvPicPr>
          <p:cNvPr id="6" name="Picture Placeholder 2"/>
          <p:cNvPicPr>
            <a:picLocks noChangeAspect="1"/>
          </p:cNvPicPr>
          <p:nvPr/>
        </p:nvPicPr>
        <p:blipFill rotWithShape="1">
          <a:blip r:embed="rId3">
            <a:extLst>
              <a:ext uri="{28A0092B-C50C-407E-A947-70E740481C1C}">
                <a14:useLocalDpi xmlns:a14="http://schemas.microsoft.com/office/drawing/2010/main" val="0"/>
              </a:ext>
            </a:extLst>
          </a:blip>
          <a:srcRect l="-3372" r="-3372" b="32995"/>
          <a:stretch/>
        </p:blipFill>
        <p:spPr>
          <a:xfrm>
            <a:off x="7464829" y="2467088"/>
            <a:ext cx="4800452" cy="3343361"/>
          </a:xfrm>
          <a:prstGeom prst="rect">
            <a:avLst/>
          </a:prstGeom>
        </p:spPr>
      </p:pic>
      <p:grpSp>
        <p:nvGrpSpPr>
          <p:cNvPr id="8" name="Group 7"/>
          <p:cNvGrpSpPr/>
          <p:nvPr/>
        </p:nvGrpSpPr>
        <p:grpSpPr>
          <a:xfrm>
            <a:off x="10716975" y="6512312"/>
            <a:ext cx="1719500" cy="482213"/>
            <a:chOff x="9768227" y="5945169"/>
            <a:chExt cx="1915654" cy="565359"/>
          </a:xfrm>
        </p:grpSpPr>
        <p:sp>
          <p:nvSpPr>
            <p:cNvPr id="9"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38481806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8000" dirty="0">
                <a:solidFill>
                  <a:srgbClr val="00B0F0"/>
                </a:solidFill>
              </a:rPr>
              <a:t>Deployment Slots</a:t>
            </a:r>
            <a:endParaRPr lang="en-GB" sz="7200" dirty="0">
              <a:solidFill>
                <a:srgbClr val="00B0F0"/>
              </a:solidFill>
            </a:endParaRPr>
          </a:p>
        </p:txBody>
      </p:sp>
      <p:sp>
        <p:nvSpPr>
          <p:cNvPr id="10" name="Title 4"/>
          <p:cNvSpPr txBox="1">
            <a:spLocks/>
          </p:cNvSpPr>
          <p:nvPr/>
        </p:nvSpPr>
        <p:spPr>
          <a:xfrm>
            <a:off x="378924" y="2566984"/>
            <a:ext cx="7085905" cy="3243465"/>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r>
              <a:rPr lang="en-GB" sz="4000" dirty="0">
                <a:solidFill>
                  <a:schemeClr val="tx1"/>
                </a:solidFill>
              </a:rPr>
              <a:t>Multiple live versions of your site</a:t>
            </a:r>
          </a:p>
          <a:p>
            <a:endParaRPr lang="en-GB" sz="4000" dirty="0">
              <a:solidFill>
                <a:schemeClr val="tx1"/>
              </a:solidFill>
            </a:endParaRPr>
          </a:p>
          <a:p>
            <a:r>
              <a:rPr lang="en-GB" sz="4000" dirty="0">
                <a:solidFill>
                  <a:schemeClr val="tx1"/>
                </a:solidFill>
              </a:rPr>
              <a:t>Staged deployment, A/B testing</a:t>
            </a:r>
          </a:p>
          <a:p>
            <a:endParaRPr lang="en-GB" sz="4000" dirty="0">
              <a:solidFill>
                <a:schemeClr val="tx1"/>
              </a:solidFill>
            </a:endParaRPr>
          </a:p>
          <a:p>
            <a:r>
              <a:rPr lang="en-GB" sz="4000" dirty="0">
                <a:solidFill>
                  <a:schemeClr val="tx1"/>
                </a:solidFill>
              </a:rPr>
              <a:t>Swap and rollback</a:t>
            </a:r>
          </a:p>
        </p:txBody>
      </p:sp>
      <p:pic>
        <p:nvPicPr>
          <p:cNvPr id="8" name="Picture Placeholder 4"/>
          <p:cNvPicPr>
            <a:picLocks noChangeAspect="1"/>
          </p:cNvPicPr>
          <p:nvPr/>
        </p:nvPicPr>
        <p:blipFill rotWithShape="1">
          <a:blip r:embed="rId3">
            <a:extLst>
              <a:ext uri="{28A0092B-C50C-407E-A947-70E740481C1C}">
                <a14:useLocalDpi xmlns:a14="http://schemas.microsoft.com/office/drawing/2010/main" val="0"/>
              </a:ext>
            </a:extLst>
          </a:blip>
          <a:srcRect l="-3228" r="-3228" b="45566"/>
          <a:stretch/>
        </p:blipFill>
        <p:spPr>
          <a:xfrm>
            <a:off x="7354016" y="2566984"/>
            <a:ext cx="4715577" cy="3243465"/>
          </a:xfrm>
          <a:prstGeom prst="rect">
            <a:avLst/>
          </a:prstGeom>
        </p:spPr>
      </p:pic>
      <p:grpSp>
        <p:nvGrpSpPr>
          <p:cNvPr id="6" name="Group 5"/>
          <p:cNvGrpSpPr/>
          <p:nvPr/>
        </p:nvGrpSpPr>
        <p:grpSpPr>
          <a:xfrm>
            <a:off x="10716975" y="6512312"/>
            <a:ext cx="1719500" cy="482213"/>
            <a:chOff x="9768227" y="5945169"/>
            <a:chExt cx="1915654" cy="565359"/>
          </a:xfrm>
        </p:grpSpPr>
        <p:sp>
          <p:nvSpPr>
            <p:cNvPr id="9"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40060471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WebAppDeployments_AllU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Tree>
    <p:extLst>
      <p:ext uri="{BB962C8B-B14F-4D97-AF65-F5344CB8AC3E}">
        <p14:creationId xmlns:p14="http://schemas.microsoft.com/office/powerpoint/2010/main" val="298527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8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83862" y="2159774"/>
            <a:ext cx="8791582" cy="3093869"/>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9600" dirty="0"/>
              <a:t>Lets talk about </a:t>
            </a:r>
            <a:r>
              <a:rPr lang="en-GB" sz="9600" b="1" dirty="0">
                <a:solidFill>
                  <a:srgbClr val="00B0F0"/>
                </a:solidFill>
                <a:effectLst>
                  <a:outerShdw blurRad="38100" dist="38100" dir="2700000" algn="tl">
                    <a:srgbClr val="000000">
                      <a:alpha val="43137"/>
                    </a:srgbClr>
                  </a:outerShdw>
                </a:effectLst>
              </a:rPr>
              <a:t>scale</a:t>
            </a:r>
          </a:p>
        </p:txBody>
      </p:sp>
      <p:grpSp>
        <p:nvGrpSpPr>
          <p:cNvPr id="8" name="Group 7"/>
          <p:cNvGrpSpPr/>
          <p:nvPr/>
        </p:nvGrpSpPr>
        <p:grpSpPr>
          <a:xfrm>
            <a:off x="10716975" y="6512312"/>
            <a:ext cx="1719500" cy="482213"/>
            <a:chOff x="9768227" y="5945169"/>
            <a:chExt cx="1915654" cy="565359"/>
          </a:xfrm>
        </p:grpSpPr>
        <p:sp>
          <p:nvSpPr>
            <p:cNvPr id="10"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bg1"/>
                  </a:solidFill>
                </a:rPr>
                <a:t>@</a:t>
              </a:r>
              <a:r>
                <a:rPr lang="en-US" sz="1800" dirty="0" err="1">
                  <a:solidFill>
                    <a:schemeClr val="bg1"/>
                  </a:solidFill>
                </a:rPr>
                <a:t>liliankasem</a:t>
              </a:r>
              <a:endParaRPr lang="en-US" sz="1800" dirty="0">
                <a:solidFill>
                  <a:schemeClr val="bg1"/>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8782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02639" y="182880"/>
            <a:ext cx="10954027" cy="6630464"/>
            <a:chOff x="529696" y="364061"/>
            <a:chExt cx="10954027" cy="6630464"/>
          </a:xfrm>
        </p:grpSpPr>
        <p:pic>
          <p:nvPicPr>
            <p:cNvPr id="13" name="Picture 12"/>
            <p:cNvPicPr>
              <a:picLocks noChangeAspect="1"/>
            </p:cNvPicPr>
            <p:nvPr/>
          </p:nvPicPr>
          <p:blipFill>
            <a:blip r:embed="rId3"/>
            <a:stretch>
              <a:fillRect/>
            </a:stretch>
          </p:blipFill>
          <p:spPr>
            <a:xfrm>
              <a:off x="529696" y="364061"/>
              <a:ext cx="5353946" cy="3218064"/>
            </a:xfrm>
            <a:prstGeom prst="rect">
              <a:avLst/>
            </a:prstGeom>
          </p:spPr>
        </p:pic>
        <p:pic>
          <p:nvPicPr>
            <p:cNvPr id="14" name="Picture 13"/>
            <p:cNvPicPr>
              <a:picLocks noChangeAspect="1"/>
            </p:cNvPicPr>
            <p:nvPr/>
          </p:nvPicPr>
          <p:blipFill>
            <a:blip r:embed="rId4"/>
            <a:stretch>
              <a:fillRect/>
            </a:stretch>
          </p:blipFill>
          <p:spPr>
            <a:xfrm>
              <a:off x="6129777" y="364061"/>
              <a:ext cx="5353946" cy="3218064"/>
            </a:xfrm>
            <a:prstGeom prst="rect">
              <a:avLst/>
            </a:prstGeom>
          </p:spPr>
        </p:pic>
        <p:pic>
          <p:nvPicPr>
            <p:cNvPr id="15" name="Picture 14"/>
            <p:cNvPicPr>
              <a:picLocks noChangeAspect="1"/>
            </p:cNvPicPr>
            <p:nvPr/>
          </p:nvPicPr>
          <p:blipFill>
            <a:blip r:embed="rId5"/>
            <a:stretch>
              <a:fillRect/>
            </a:stretch>
          </p:blipFill>
          <p:spPr>
            <a:xfrm>
              <a:off x="529696" y="3776461"/>
              <a:ext cx="5353946" cy="3218064"/>
            </a:xfrm>
            <a:prstGeom prst="rect">
              <a:avLst/>
            </a:prstGeom>
          </p:spPr>
        </p:pic>
        <p:pic>
          <p:nvPicPr>
            <p:cNvPr id="16" name="Picture 15"/>
            <p:cNvPicPr>
              <a:picLocks noChangeAspect="1"/>
            </p:cNvPicPr>
            <p:nvPr/>
          </p:nvPicPr>
          <p:blipFill>
            <a:blip r:embed="rId6"/>
            <a:stretch>
              <a:fillRect/>
            </a:stretch>
          </p:blipFill>
          <p:spPr>
            <a:xfrm>
              <a:off x="6129777" y="3776461"/>
              <a:ext cx="5353946" cy="3218064"/>
            </a:xfrm>
            <a:prstGeom prst="rect">
              <a:avLst/>
            </a:prstGeom>
          </p:spPr>
        </p:pic>
      </p:grpSp>
    </p:spTree>
    <p:extLst>
      <p:ext uri="{BB962C8B-B14F-4D97-AF65-F5344CB8AC3E}">
        <p14:creationId xmlns:p14="http://schemas.microsoft.com/office/powerpoint/2010/main" val="25089691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78923" y="1395003"/>
            <a:ext cx="5489862" cy="4257652"/>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9600" dirty="0">
                <a:solidFill>
                  <a:schemeClr val="tx1"/>
                </a:solidFill>
              </a:rPr>
              <a:t>Scale </a:t>
            </a:r>
            <a:r>
              <a:rPr lang="en-GB" sz="9600" dirty="0">
                <a:solidFill>
                  <a:srgbClr val="00B0F0"/>
                </a:solidFill>
              </a:rPr>
              <a:t>Up</a:t>
            </a:r>
          </a:p>
          <a:p>
            <a:pPr algn="ctr"/>
            <a:r>
              <a:rPr lang="en-GB" sz="9600" dirty="0">
                <a:solidFill>
                  <a:schemeClr val="tx1"/>
                </a:solidFill>
              </a:rPr>
              <a:t>or </a:t>
            </a:r>
          </a:p>
          <a:p>
            <a:pPr algn="ctr"/>
            <a:r>
              <a:rPr lang="en-GB" sz="9600" dirty="0">
                <a:solidFill>
                  <a:schemeClr val="tx1"/>
                </a:solidFill>
              </a:rPr>
              <a:t>Scale </a:t>
            </a:r>
            <a:r>
              <a:rPr lang="en-GB" sz="9600" dirty="0">
                <a:solidFill>
                  <a:srgbClr val="00B0F0"/>
                </a:solidFill>
              </a:rPr>
              <a:t>Out</a:t>
            </a:r>
          </a:p>
        </p:txBody>
      </p:sp>
      <p:grpSp>
        <p:nvGrpSpPr>
          <p:cNvPr id="19" name="Group 18"/>
          <p:cNvGrpSpPr/>
          <p:nvPr/>
        </p:nvGrpSpPr>
        <p:grpSpPr>
          <a:xfrm>
            <a:off x="7654869" y="567819"/>
            <a:ext cx="2943374" cy="3054149"/>
            <a:chOff x="1083609" y="385472"/>
            <a:chExt cx="3162761" cy="3229221"/>
          </a:xfrm>
          <a:solidFill>
            <a:srgbClr val="00B0F0"/>
          </a:solidFill>
        </p:grpSpPr>
        <p:grpSp>
          <p:nvGrpSpPr>
            <p:cNvPr id="20" name="Group 19"/>
            <p:cNvGrpSpPr/>
            <p:nvPr/>
          </p:nvGrpSpPr>
          <p:grpSpPr>
            <a:xfrm>
              <a:off x="1864420" y="385472"/>
              <a:ext cx="1464905" cy="2223060"/>
              <a:chOff x="1454345" y="1989288"/>
              <a:chExt cx="709126" cy="1076131"/>
            </a:xfrm>
            <a:grpFill/>
          </p:grpSpPr>
          <p:sp>
            <p:nvSpPr>
              <p:cNvPr id="28" name="Rectangle 27"/>
              <p:cNvSpPr/>
              <p:nvPr/>
            </p:nvSpPr>
            <p:spPr>
              <a:xfrm>
                <a:off x="1454345" y="1989288"/>
                <a:ext cx="709126" cy="1076131"/>
              </a:xfrm>
              <a:prstGeom prst="rect">
                <a:avLst/>
              </a:prstGeom>
              <a:grpFill/>
              <a:ln w="25400" cap="flat" cmpd="sng" algn="ctr">
                <a:solidFill>
                  <a:srgbClr val="B4009E">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29" name="Straight Connector 28"/>
              <p:cNvCxnSpPr/>
              <p:nvPr/>
            </p:nvCxnSpPr>
            <p:spPr>
              <a:xfrm flipV="1">
                <a:off x="1592424" y="2146041"/>
                <a:ext cx="454090" cy="6220"/>
              </a:xfrm>
              <a:prstGeom prst="line">
                <a:avLst/>
              </a:prstGeom>
              <a:grpFill/>
              <a:ln w="57150" cap="flat" cmpd="sng" algn="ctr">
                <a:solidFill>
                  <a:srgbClr val="B4009E">
                    <a:lumMod val="50000"/>
                  </a:srgbClr>
                </a:solidFill>
                <a:prstDash val="solid"/>
              </a:ln>
              <a:effectLst/>
            </p:spPr>
          </p:cxnSp>
          <p:cxnSp>
            <p:nvCxnSpPr>
              <p:cNvPr id="30" name="Straight Connector 29"/>
              <p:cNvCxnSpPr/>
              <p:nvPr/>
            </p:nvCxnSpPr>
            <p:spPr>
              <a:xfrm flipV="1">
                <a:off x="1592424" y="2326433"/>
                <a:ext cx="454090" cy="6220"/>
              </a:xfrm>
              <a:prstGeom prst="line">
                <a:avLst/>
              </a:prstGeom>
              <a:grpFill/>
              <a:ln w="57150" cap="flat" cmpd="sng" algn="ctr">
                <a:solidFill>
                  <a:srgbClr val="B4009E">
                    <a:lumMod val="50000"/>
                  </a:srgbClr>
                </a:solidFill>
                <a:prstDash val="solid"/>
              </a:ln>
              <a:effectLst/>
            </p:spPr>
          </p:cxnSp>
          <p:cxnSp>
            <p:nvCxnSpPr>
              <p:cNvPr id="31" name="Straight Connector 30"/>
              <p:cNvCxnSpPr/>
              <p:nvPr/>
            </p:nvCxnSpPr>
            <p:spPr>
              <a:xfrm flipV="1">
                <a:off x="1592424" y="2497494"/>
                <a:ext cx="454090" cy="6220"/>
              </a:xfrm>
              <a:prstGeom prst="line">
                <a:avLst/>
              </a:prstGeom>
              <a:grpFill/>
              <a:ln w="57150" cap="flat" cmpd="sng" algn="ctr">
                <a:solidFill>
                  <a:srgbClr val="B4009E">
                    <a:lumMod val="50000"/>
                  </a:srgbClr>
                </a:solidFill>
                <a:prstDash val="solid"/>
              </a:ln>
              <a:effectLst/>
            </p:spPr>
          </p:cxnSp>
        </p:grpSp>
        <p:grpSp>
          <p:nvGrpSpPr>
            <p:cNvPr id="21" name="Group 20"/>
            <p:cNvGrpSpPr/>
            <p:nvPr/>
          </p:nvGrpSpPr>
          <p:grpSpPr>
            <a:xfrm>
              <a:off x="1541211" y="1710613"/>
              <a:ext cx="709126" cy="1076131"/>
              <a:chOff x="1468017" y="1965649"/>
              <a:chExt cx="709126" cy="1076131"/>
            </a:xfrm>
            <a:grpFill/>
          </p:grpSpPr>
          <p:sp>
            <p:nvSpPr>
              <p:cNvPr id="24" name="Rectangle 23"/>
              <p:cNvSpPr/>
              <p:nvPr/>
            </p:nvSpPr>
            <p:spPr>
              <a:xfrm>
                <a:off x="1468017" y="1965649"/>
                <a:ext cx="709126" cy="1076131"/>
              </a:xfrm>
              <a:prstGeom prst="rect">
                <a:avLst/>
              </a:prstGeom>
              <a:grpFill/>
              <a:ln w="25400" cap="flat" cmpd="sng" algn="ctr">
                <a:solidFill>
                  <a:srgbClr val="B4009E">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25" name="Straight Connector 24"/>
              <p:cNvCxnSpPr/>
              <p:nvPr/>
            </p:nvCxnSpPr>
            <p:spPr>
              <a:xfrm flipV="1">
                <a:off x="1592424" y="2146041"/>
                <a:ext cx="454090" cy="6220"/>
              </a:xfrm>
              <a:prstGeom prst="line">
                <a:avLst/>
              </a:prstGeom>
              <a:grpFill/>
              <a:ln w="57150" cap="flat" cmpd="sng" algn="ctr">
                <a:solidFill>
                  <a:srgbClr val="B4009E">
                    <a:lumMod val="50000"/>
                  </a:srgbClr>
                </a:solidFill>
                <a:prstDash val="solid"/>
              </a:ln>
              <a:effectLst/>
            </p:spPr>
          </p:cxnSp>
          <p:cxnSp>
            <p:nvCxnSpPr>
              <p:cNvPr id="26" name="Straight Connector 25"/>
              <p:cNvCxnSpPr/>
              <p:nvPr/>
            </p:nvCxnSpPr>
            <p:spPr>
              <a:xfrm flipV="1">
                <a:off x="1592424" y="2326433"/>
                <a:ext cx="454090" cy="6220"/>
              </a:xfrm>
              <a:prstGeom prst="line">
                <a:avLst/>
              </a:prstGeom>
              <a:grpFill/>
              <a:ln w="57150" cap="flat" cmpd="sng" algn="ctr">
                <a:solidFill>
                  <a:srgbClr val="B4009E">
                    <a:lumMod val="50000"/>
                  </a:srgbClr>
                </a:solidFill>
                <a:prstDash val="solid"/>
              </a:ln>
              <a:effectLst/>
            </p:spPr>
          </p:cxnSp>
          <p:cxnSp>
            <p:nvCxnSpPr>
              <p:cNvPr id="27" name="Straight Connector 26"/>
              <p:cNvCxnSpPr/>
              <p:nvPr/>
            </p:nvCxnSpPr>
            <p:spPr>
              <a:xfrm flipV="1">
                <a:off x="1592424" y="2497494"/>
                <a:ext cx="454090" cy="6220"/>
              </a:xfrm>
              <a:prstGeom prst="line">
                <a:avLst/>
              </a:prstGeom>
              <a:grpFill/>
              <a:ln w="57150" cap="flat" cmpd="sng" algn="ctr">
                <a:solidFill>
                  <a:srgbClr val="B4009E">
                    <a:lumMod val="50000"/>
                  </a:srgbClr>
                </a:solidFill>
                <a:prstDash val="solid"/>
              </a:ln>
              <a:effectLst/>
            </p:spPr>
          </p:cxnSp>
        </p:grpSp>
        <p:sp>
          <p:nvSpPr>
            <p:cNvPr id="22" name="Right Arrow 21"/>
            <p:cNvSpPr/>
            <p:nvPr/>
          </p:nvSpPr>
          <p:spPr>
            <a:xfrm rot="19203759">
              <a:off x="1761913" y="2057830"/>
              <a:ext cx="1287624" cy="248816"/>
            </a:xfrm>
            <a:prstGeom prst="rightArrow">
              <a:avLst/>
            </a:prstGeom>
            <a:solidFill>
              <a:schemeClr val="bg1"/>
            </a:solidFill>
            <a:ln w="25400" cap="flat" cmpd="sng" algn="ctr">
              <a:solidFill>
                <a:srgbClr val="B4009E">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3" name="TextBox 22"/>
            <p:cNvSpPr txBox="1"/>
            <p:nvPr/>
          </p:nvSpPr>
          <p:spPr>
            <a:xfrm>
              <a:off x="1083609" y="2818097"/>
              <a:ext cx="3162761" cy="796596"/>
            </a:xfrm>
            <a:prstGeom prst="rect">
              <a:avLst/>
            </a:prstGeom>
            <a:grpFill/>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rPr>
                <a:t>Scale up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rPr>
                <a:t>Make your servers bigger</a:t>
              </a:r>
            </a:p>
          </p:txBody>
        </p:sp>
      </p:grpSp>
      <p:grpSp>
        <p:nvGrpSpPr>
          <p:cNvPr id="50" name="Group 49"/>
          <p:cNvGrpSpPr/>
          <p:nvPr/>
        </p:nvGrpSpPr>
        <p:grpSpPr>
          <a:xfrm>
            <a:off x="7528083" y="4148202"/>
            <a:ext cx="3070160" cy="1982536"/>
            <a:chOff x="4990232" y="1965649"/>
            <a:chExt cx="3070160" cy="1982536"/>
          </a:xfrm>
          <a:solidFill>
            <a:srgbClr val="00B0F0"/>
          </a:solidFill>
        </p:grpSpPr>
        <p:grpSp>
          <p:nvGrpSpPr>
            <p:cNvPr id="51" name="Group 50"/>
            <p:cNvGrpSpPr/>
            <p:nvPr/>
          </p:nvGrpSpPr>
          <p:grpSpPr>
            <a:xfrm>
              <a:off x="5340327" y="1965649"/>
              <a:ext cx="709126" cy="1076131"/>
              <a:chOff x="1468017" y="1965649"/>
              <a:chExt cx="709126" cy="1076131"/>
            </a:xfrm>
            <a:grpFill/>
          </p:grpSpPr>
          <p:sp>
            <p:nvSpPr>
              <p:cNvPr id="64" name="Rectangle 63"/>
              <p:cNvSpPr/>
              <p:nvPr/>
            </p:nvSpPr>
            <p:spPr>
              <a:xfrm>
                <a:off x="1468017" y="1965649"/>
                <a:ext cx="709126" cy="1076131"/>
              </a:xfrm>
              <a:prstGeom prst="rect">
                <a:avLst/>
              </a:prstGeom>
              <a:grpFill/>
              <a:ln w="25400" cap="flat" cmpd="sng" algn="ctr">
                <a:solidFill>
                  <a:srgbClr val="B4009E">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65" name="Straight Connector 64"/>
              <p:cNvCxnSpPr/>
              <p:nvPr/>
            </p:nvCxnSpPr>
            <p:spPr>
              <a:xfrm flipV="1">
                <a:off x="1592424" y="2146041"/>
                <a:ext cx="454090" cy="6220"/>
              </a:xfrm>
              <a:prstGeom prst="line">
                <a:avLst/>
              </a:prstGeom>
              <a:grpFill/>
              <a:ln w="57150" cap="flat" cmpd="sng" algn="ctr">
                <a:solidFill>
                  <a:srgbClr val="B4009E">
                    <a:lumMod val="50000"/>
                  </a:srgbClr>
                </a:solidFill>
                <a:prstDash val="solid"/>
              </a:ln>
              <a:effectLst/>
            </p:spPr>
          </p:cxnSp>
          <p:cxnSp>
            <p:nvCxnSpPr>
              <p:cNvPr id="66" name="Straight Connector 65"/>
              <p:cNvCxnSpPr/>
              <p:nvPr/>
            </p:nvCxnSpPr>
            <p:spPr>
              <a:xfrm flipV="1">
                <a:off x="1592424" y="2326433"/>
                <a:ext cx="454090" cy="6220"/>
              </a:xfrm>
              <a:prstGeom prst="line">
                <a:avLst/>
              </a:prstGeom>
              <a:grpFill/>
              <a:ln w="57150" cap="flat" cmpd="sng" algn="ctr">
                <a:solidFill>
                  <a:srgbClr val="B4009E">
                    <a:lumMod val="50000"/>
                  </a:srgbClr>
                </a:solidFill>
                <a:prstDash val="solid"/>
              </a:ln>
              <a:effectLst/>
            </p:spPr>
          </p:cxnSp>
          <p:cxnSp>
            <p:nvCxnSpPr>
              <p:cNvPr id="67" name="Straight Connector 66"/>
              <p:cNvCxnSpPr/>
              <p:nvPr/>
            </p:nvCxnSpPr>
            <p:spPr>
              <a:xfrm flipV="1">
                <a:off x="1592424" y="2497494"/>
                <a:ext cx="454090" cy="6220"/>
              </a:xfrm>
              <a:prstGeom prst="line">
                <a:avLst/>
              </a:prstGeom>
              <a:grpFill/>
              <a:ln w="57150" cap="flat" cmpd="sng" algn="ctr">
                <a:solidFill>
                  <a:srgbClr val="B4009E">
                    <a:lumMod val="50000"/>
                  </a:srgbClr>
                </a:solidFill>
                <a:prstDash val="solid"/>
              </a:ln>
              <a:effectLst/>
            </p:spPr>
          </p:cxnSp>
        </p:grpSp>
        <p:grpSp>
          <p:nvGrpSpPr>
            <p:cNvPr id="52" name="Group 51"/>
            <p:cNvGrpSpPr/>
            <p:nvPr/>
          </p:nvGrpSpPr>
          <p:grpSpPr>
            <a:xfrm>
              <a:off x="6173860" y="1965649"/>
              <a:ext cx="709126" cy="1076131"/>
              <a:chOff x="1468017" y="1965649"/>
              <a:chExt cx="709126" cy="1076131"/>
            </a:xfrm>
            <a:grpFill/>
          </p:grpSpPr>
          <p:sp>
            <p:nvSpPr>
              <p:cNvPr id="60" name="Rectangle 59"/>
              <p:cNvSpPr/>
              <p:nvPr/>
            </p:nvSpPr>
            <p:spPr>
              <a:xfrm>
                <a:off x="1468017" y="1965649"/>
                <a:ext cx="709126" cy="1076131"/>
              </a:xfrm>
              <a:prstGeom prst="rect">
                <a:avLst/>
              </a:prstGeom>
              <a:grpFill/>
              <a:ln w="25400" cap="flat" cmpd="sng" algn="ctr">
                <a:solidFill>
                  <a:srgbClr val="B4009E">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61" name="Straight Connector 60"/>
              <p:cNvCxnSpPr/>
              <p:nvPr/>
            </p:nvCxnSpPr>
            <p:spPr>
              <a:xfrm flipV="1">
                <a:off x="1592424" y="2146041"/>
                <a:ext cx="454090" cy="6220"/>
              </a:xfrm>
              <a:prstGeom prst="line">
                <a:avLst/>
              </a:prstGeom>
              <a:grpFill/>
              <a:ln w="57150" cap="flat" cmpd="sng" algn="ctr">
                <a:solidFill>
                  <a:srgbClr val="B4009E">
                    <a:lumMod val="50000"/>
                  </a:srgbClr>
                </a:solidFill>
                <a:prstDash val="solid"/>
              </a:ln>
              <a:effectLst/>
            </p:spPr>
          </p:cxnSp>
          <p:cxnSp>
            <p:nvCxnSpPr>
              <p:cNvPr id="62" name="Straight Connector 61"/>
              <p:cNvCxnSpPr/>
              <p:nvPr/>
            </p:nvCxnSpPr>
            <p:spPr>
              <a:xfrm flipV="1">
                <a:off x="1592424" y="2326433"/>
                <a:ext cx="454090" cy="6220"/>
              </a:xfrm>
              <a:prstGeom prst="line">
                <a:avLst/>
              </a:prstGeom>
              <a:grpFill/>
              <a:ln w="57150" cap="flat" cmpd="sng" algn="ctr">
                <a:solidFill>
                  <a:srgbClr val="B4009E">
                    <a:lumMod val="50000"/>
                  </a:srgbClr>
                </a:solidFill>
                <a:prstDash val="solid"/>
              </a:ln>
              <a:effectLst/>
            </p:spPr>
          </p:cxnSp>
          <p:cxnSp>
            <p:nvCxnSpPr>
              <p:cNvPr id="63" name="Straight Connector 62"/>
              <p:cNvCxnSpPr/>
              <p:nvPr/>
            </p:nvCxnSpPr>
            <p:spPr>
              <a:xfrm flipV="1">
                <a:off x="1592424" y="2497494"/>
                <a:ext cx="454090" cy="6220"/>
              </a:xfrm>
              <a:prstGeom prst="line">
                <a:avLst/>
              </a:prstGeom>
              <a:grpFill/>
              <a:ln w="57150" cap="flat" cmpd="sng" algn="ctr">
                <a:solidFill>
                  <a:srgbClr val="B4009E">
                    <a:lumMod val="50000"/>
                  </a:srgbClr>
                </a:solidFill>
                <a:prstDash val="solid"/>
              </a:ln>
              <a:effectLst/>
            </p:spPr>
          </p:cxnSp>
        </p:grpSp>
        <p:grpSp>
          <p:nvGrpSpPr>
            <p:cNvPr id="53" name="Group 52"/>
            <p:cNvGrpSpPr/>
            <p:nvPr/>
          </p:nvGrpSpPr>
          <p:grpSpPr>
            <a:xfrm>
              <a:off x="7001172" y="1965649"/>
              <a:ext cx="709126" cy="1076131"/>
              <a:chOff x="1468017" y="1965649"/>
              <a:chExt cx="709126" cy="1076131"/>
            </a:xfrm>
            <a:grpFill/>
          </p:grpSpPr>
          <p:sp>
            <p:nvSpPr>
              <p:cNvPr id="56" name="Rectangle 55"/>
              <p:cNvSpPr/>
              <p:nvPr/>
            </p:nvSpPr>
            <p:spPr>
              <a:xfrm>
                <a:off x="1468017" y="1965649"/>
                <a:ext cx="709126" cy="1076131"/>
              </a:xfrm>
              <a:prstGeom prst="rect">
                <a:avLst/>
              </a:prstGeom>
              <a:grpFill/>
              <a:ln w="25400" cap="flat" cmpd="sng" algn="ctr">
                <a:solidFill>
                  <a:srgbClr val="B4009E">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57" name="Straight Connector 56"/>
              <p:cNvCxnSpPr/>
              <p:nvPr/>
            </p:nvCxnSpPr>
            <p:spPr>
              <a:xfrm flipV="1">
                <a:off x="1592424" y="2146041"/>
                <a:ext cx="454090" cy="6220"/>
              </a:xfrm>
              <a:prstGeom prst="line">
                <a:avLst/>
              </a:prstGeom>
              <a:grpFill/>
              <a:ln w="57150" cap="flat" cmpd="sng" algn="ctr">
                <a:solidFill>
                  <a:srgbClr val="B4009E">
                    <a:lumMod val="50000"/>
                  </a:srgbClr>
                </a:solidFill>
                <a:prstDash val="solid"/>
              </a:ln>
              <a:effectLst/>
            </p:spPr>
          </p:cxnSp>
          <p:cxnSp>
            <p:nvCxnSpPr>
              <p:cNvPr id="58" name="Straight Connector 57"/>
              <p:cNvCxnSpPr/>
              <p:nvPr/>
            </p:nvCxnSpPr>
            <p:spPr>
              <a:xfrm flipV="1">
                <a:off x="1592424" y="2326433"/>
                <a:ext cx="454090" cy="6220"/>
              </a:xfrm>
              <a:prstGeom prst="line">
                <a:avLst/>
              </a:prstGeom>
              <a:grpFill/>
              <a:ln w="57150" cap="flat" cmpd="sng" algn="ctr">
                <a:solidFill>
                  <a:srgbClr val="B4009E">
                    <a:lumMod val="50000"/>
                  </a:srgbClr>
                </a:solidFill>
                <a:prstDash val="solid"/>
              </a:ln>
              <a:effectLst/>
            </p:spPr>
          </p:cxnSp>
          <p:cxnSp>
            <p:nvCxnSpPr>
              <p:cNvPr id="59" name="Straight Connector 58"/>
              <p:cNvCxnSpPr/>
              <p:nvPr/>
            </p:nvCxnSpPr>
            <p:spPr>
              <a:xfrm flipV="1">
                <a:off x="1592424" y="2497494"/>
                <a:ext cx="454090" cy="6220"/>
              </a:xfrm>
              <a:prstGeom prst="line">
                <a:avLst/>
              </a:prstGeom>
              <a:grpFill/>
              <a:ln w="57150" cap="flat" cmpd="sng" algn="ctr">
                <a:solidFill>
                  <a:srgbClr val="B4009E">
                    <a:lumMod val="50000"/>
                  </a:srgbClr>
                </a:solidFill>
                <a:prstDash val="solid"/>
              </a:ln>
              <a:effectLst/>
            </p:spPr>
          </p:cxnSp>
        </p:grpSp>
        <p:sp>
          <p:nvSpPr>
            <p:cNvPr id="54" name="Right Arrow 53"/>
            <p:cNvSpPr/>
            <p:nvPr/>
          </p:nvSpPr>
          <p:spPr>
            <a:xfrm>
              <a:off x="5340327" y="2608532"/>
              <a:ext cx="2369971" cy="248816"/>
            </a:xfrm>
            <a:prstGeom prst="rightArrow">
              <a:avLst/>
            </a:prstGeom>
            <a:solidFill>
              <a:schemeClr val="bg1"/>
            </a:solidFill>
            <a:ln w="25400" cap="flat" cmpd="sng" algn="ctr">
              <a:solidFill>
                <a:srgbClr val="B4009E">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55" name="TextBox 54"/>
            <p:cNvSpPr txBox="1"/>
            <p:nvPr/>
          </p:nvSpPr>
          <p:spPr>
            <a:xfrm>
              <a:off x="4990232" y="3111839"/>
              <a:ext cx="3070160" cy="836346"/>
            </a:xfrm>
            <a:prstGeom prst="rect">
              <a:avLst/>
            </a:prstGeom>
            <a:grpFill/>
          </p:spPr>
          <p:txBody>
            <a:bodyPr wrap="non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rPr>
                <a:t>Scale out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rPr>
                <a:t>Add more servers</a:t>
              </a:r>
            </a:p>
          </p:txBody>
        </p:sp>
      </p:grpSp>
      <p:grpSp>
        <p:nvGrpSpPr>
          <p:cNvPr id="38" name="Group 37"/>
          <p:cNvGrpSpPr/>
          <p:nvPr/>
        </p:nvGrpSpPr>
        <p:grpSpPr>
          <a:xfrm>
            <a:off x="10716975" y="6512312"/>
            <a:ext cx="1719500" cy="482213"/>
            <a:chOff x="9768227" y="5945169"/>
            <a:chExt cx="1915654" cy="565359"/>
          </a:xfrm>
        </p:grpSpPr>
        <p:sp>
          <p:nvSpPr>
            <p:cNvPr id="39"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6129800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902888" y="4851579"/>
            <a:ext cx="2216051" cy="1427948"/>
          </a:xfrm>
          <a:prstGeom prst="rect">
            <a:avLst/>
          </a:prstGeom>
        </p:spPr>
      </p:pic>
      <p:pic>
        <p:nvPicPr>
          <p:cNvPr id="30" name="Picture 29"/>
          <p:cNvPicPr>
            <a:picLocks noChangeAspect="1"/>
          </p:cNvPicPr>
          <p:nvPr/>
        </p:nvPicPr>
        <p:blipFill>
          <a:blip r:embed="rId4"/>
          <a:stretch>
            <a:fillRect/>
          </a:stretch>
        </p:blipFill>
        <p:spPr>
          <a:xfrm>
            <a:off x="6741963" y="0"/>
            <a:ext cx="5693631" cy="3686004"/>
          </a:xfrm>
          <a:prstGeom prst="rect">
            <a:avLst/>
          </a:prstGeom>
        </p:spPr>
      </p:pic>
      <p:pic>
        <p:nvPicPr>
          <p:cNvPr id="38" name="Picture 37"/>
          <p:cNvPicPr>
            <a:picLocks noChangeAspect="1"/>
          </p:cNvPicPr>
          <p:nvPr/>
        </p:nvPicPr>
        <p:blipFill>
          <a:blip r:embed="rId5"/>
          <a:stretch>
            <a:fillRect/>
          </a:stretch>
        </p:blipFill>
        <p:spPr>
          <a:xfrm>
            <a:off x="8480712" y="272883"/>
            <a:ext cx="3393793" cy="2190741"/>
          </a:xfrm>
          <a:prstGeom prst="rect">
            <a:avLst/>
          </a:prstGeom>
        </p:spPr>
      </p:pic>
      <p:pic>
        <p:nvPicPr>
          <p:cNvPr id="18" name="Picture 17"/>
          <p:cNvPicPr>
            <a:picLocks noChangeAspect="1"/>
          </p:cNvPicPr>
          <p:nvPr/>
        </p:nvPicPr>
        <p:blipFill>
          <a:blip r:embed="rId6"/>
          <a:stretch>
            <a:fillRect/>
          </a:stretch>
        </p:blipFill>
        <p:spPr>
          <a:xfrm>
            <a:off x="3480808" y="1593845"/>
            <a:ext cx="6803891" cy="4396361"/>
          </a:xfrm>
          <a:prstGeom prst="rect">
            <a:avLst/>
          </a:prstGeom>
        </p:spPr>
      </p:pic>
      <p:pic>
        <p:nvPicPr>
          <p:cNvPr id="37" name="Picture 36"/>
          <p:cNvPicPr>
            <a:picLocks noChangeAspect="1"/>
          </p:cNvPicPr>
          <p:nvPr/>
        </p:nvPicPr>
        <p:blipFill>
          <a:blip r:embed="rId7"/>
          <a:stretch>
            <a:fillRect/>
          </a:stretch>
        </p:blipFill>
        <p:spPr>
          <a:xfrm>
            <a:off x="5382639" y="-380971"/>
            <a:ext cx="7408679" cy="4799989"/>
          </a:xfrm>
          <a:prstGeom prst="rect">
            <a:avLst/>
          </a:prstGeom>
        </p:spPr>
      </p:pic>
      <p:grpSp>
        <p:nvGrpSpPr>
          <p:cNvPr id="39" name="Group 38"/>
          <p:cNvGrpSpPr/>
          <p:nvPr/>
        </p:nvGrpSpPr>
        <p:grpSpPr>
          <a:xfrm>
            <a:off x="5312996" y="727563"/>
            <a:ext cx="2766303" cy="4120553"/>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359201" y="2574200"/>
            <a:ext cx="1497721" cy="967472"/>
          </a:xfrm>
          <a:prstGeom prst="rect">
            <a:avLst/>
          </a:prstGeom>
        </p:spPr>
      </p:pic>
      <p:pic>
        <p:nvPicPr>
          <p:cNvPr id="21" name="Picture 20"/>
          <p:cNvPicPr>
            <a:picLocks noChangeAspect="1"/>
          </p:cNvPicPr>
          <p:nvPr/>
        </p:nvPicPr>
        <p:blipFill>
          <a:blip r:embed="rId11"/>
          <a:stretch>
            <a:fillRect/>
          </a:stretch>
        </p:blipFill>
        <p:spPr>
          <a:xfrm>
            <a:off x="883" y="3817523"/>
            <a:ext cx="4918370" cy="3186865"/>
          </a:xfrm>
          <a:prstGeom prst="rect">
            <a:avLst/>
          </a:prstGeom>
        </p:spPr>
      </p:pic>
      <p:pic>
        <p:nvPicPr>
          <p:cNvPr id="22" name="Picture 21"/>
          <p:cNvPicPr>
            <a:picLocks noChangeAspect="1"/>
          </p:cNvPicPr>
          <p:nvPr/>
        </p:nvPicPr>
        <p:blipFill>
          <a:blip r:embed="rId12"/>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93473" y="1690978"/>
            <a:ext cx="3672126" cy="734534"/>
          </a:xfrm>
          <a:prstGeom prst="rect">
            <a:avLst/>
          </a:prstGeom>
          <a:noFill/>
        </p:spPr>
        <p:txBody>
          <a:bodyPr wrap="square" rtlCol="0">
            <a:spAutoFit/>
          </a:bodyPr>
          <a:lstStyle/>
          <a:p>
            <a:r>
              <a:rPr lang="en-US" sz="4080" dirty="0" err="1">
                <a:solidFill>
                  <a:schemeClr val="bg1"/>
                </a:solidFill>
                <a:latin typeface="Segoe UI Light" panose="020B0502040204020203" pitchFamily="34" charset="0"/>
                <a:cs typeface="Segoe UI Light" panose="020B0502040204020203" pitchFamily="34" charset="0"/>
              </a:rPr>
              <a:t>AutoScale</a:t>
            </a:r>
            <a:endParaRPr lang="en-US" sz="408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20508" y="3367954"/>
            <a:ext cx="2134156" cy="2386583"/>
          </a:xfrm>
          <a:prstGeom prst="rect">
            <a:avLst/>
          </a:prstGeom>
        </p:spPr>
      </p:pic>
      <p:pic>
        <p:nvPicPr>
          <p:cNvPr id="28" name="Picture 27"/>
          <p:cNvPicPr>
            <a:picLocks noChangeAspect="1"/>
          </p:cNvPicPr>
          <p:nvPr/>
        </p:nvPicPr>
        <p:blipFill>
          <a:blip r:embed="rId13"/>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6"/>
          <a:stretch>
            <a:fillRect/>
          </a:stretch>
        </p:blipFill>
        <p:spPr>
          <a:xfrm>
            <a:off x="2845209" y="5059671"/>
            <a:ext cx="456790" cy="1248560"/>
          </a:xfrm>
          <a:prstGeom prst="rect">
            <a:avLst/>
          </a:prstGeom>
        </p:spPr>
      </p:pic>
      <p:grpSp>
        <p:nvGrpSpPr>
          <p:cNvPr id="24" name="Group 23"/>
          <p:cNvGrpSpPr/>
          <p:nvPr/>
        </p:nvGrpSpPr>
        <p:grpSpPr>
          <a:xfrm>
            <a:off x="9983295" y="-81382"/>
            <a:ext cx="953398" cy="1126744"/>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pic>
        <p:nvPicPr>
          <p:cNvPr id="34" name="Picture 33"/>
          <p:cNvPicPr>
            <a:picLocks noChangeAspect="1"/>
          </p:cNvPicPr>
          <p:nvPr/>
        </p:nvPicPr>
        <p:blipFill>
          <a:blip r:embed="rId18"/>
          <a:stretch>
            <a:fillRect/>
          </a:stretch>
        </p:blipFill>
        <p:spPr>
          <a:xfrm>
            <a:off x="4715508" y="3650280"/>
            <a:ext cx="2306785" cy="1356686"/>
          </a:xfrm>
          <a:prstGeom prst="rect">
            <a:avLst/>
          </a:prstGeom>
        </p:spPr>
      </p:pic>
    </p:spTree>
    <p:extLst>
      <p:ext uri="{BB962C8B-B14F-4D97-AF65-F5344CB8AC3E}">
        <p14:creationId xmlns:p14="http://schemas.microsoft.com/office/powerpoint/2010/main" val="26704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47252" y="4229311"/>
            <a:ext cx="2216051" cy="1427948"/>
          </a:xfrm>
          <a:prstGeom prst="rect">
            <a:avLst/>
          </a:prstGeom>
        </p:spPr>
      </p:pic>
      <p:pic>
        <p:nvPicPr>
          <p:cNvPr id="26" name="Picture 25"/>
          <p:cNvPicPr>
            <a:picLocks noChangeAspect="1"/>
          </p:cNvPicPr>
          <p:nvPr/>
        </p:nvPicPr>
        <p:blipFill>
          <a:blip r:embed="rId3"/>
          <a:stretch>
            <a:fillRect/>
          </a:stretch>
        </p:blipFill>
        <p:spPr>
          <a:xfrm>
            <a:off x="2902888" y="4851579"/>
            <a:ext cx="2216051" cy="1427948"/>
          </a:xfrm>
          <a:prstGeom prst="rect">
            <a:avLst/>
          </a:prstGeom>
        </p:spPr>
      </p:pic>
      <p:pic>
        <p:nvPicPr>
          <p:cNvPr id="30" name="Picture 29"/>
          <p:cNvPicPr>
            <a:picLocks noChangeAspect="1"/>
          </p:cNvPicPr>
          <p:nvPr/>
        </p:nvPicPr>
        <p:blipFill>
          <a:blip r:embed="rId4"/>
          <a:stretch>
            <a:fillRect/>
          </a:stretch>
        </p:blipFill>
        <p:spPr>
          <a:xfrm>
            <a:off x="6741963" y="0"/>
            <a:ext cx="5693631" cy="3686004"/>
          </a:xfrm>
          <a:prstGeom prst="rect">
            <a:avLst/>
          </a:prstGeom>
        </p:spPr>
      </p:pic>
      <p:pic>
        <p:nvPicPr>
          <p:cNvPr id="38" name="Picture 37"/>
          <p:cNvPicPr>
            <a:picLocks noChangeAspect="1"/>
          </p:cNvPicPr>
          <p:nvPr/>
        </p:nvPicPr>
        <p:blipFill>
          <a:blip r:embed="rId5"/>
          <a:stretch>
            <a:fillRect/>
          </a:stretch>
        </p:blipFill>
        <p:spPr>
          <a:xfrm>
            <a:off x="8480712" y="272883"/>
            <a:ext cx="3393793" cy="2190741"/>
          </a:xfrm>
          <a:prstGeom prst="rect">
            <a:avLst/>
          </a:prstGeom>
        </p:spPr>
      </p:pic>
      <p:pic>
        <p:nvPicPr>
          <p:cNvPr id="18" name="Picture 17"/>
          <p:cNvPicPr>
            <a:picLocks noChangeAspect="1"/>
          </p:cNvPicPr>
          <p:nvPr/>
        </p:nvPicPr>
        <p:blipFill>
          <a:blip r:embed="rId6"/>
          <a:stretch>
            <a:fillRect/>
          </a:stretch>
        </p:blipFill>
        <p:spPr>
          <a:xfrm>
            <a:off x="3480808" y="1593845"/>
            <a:ext cx="6803891" cy="4396361"/>
          </a:xfrm>
          <a:prstGeom prst="rect">
            <a:avLst/>
          </a:prstGeom>
        </p:spPr>
      </p:pic>
      <p:pic>
        <p:nvPicPr>
          <p:cNvPr id="37" name="Picture 36"/>
          <p:cNvPicPr>
            <a:picLocks noChangeAspect="1"/>
          </p:cNvPicPr>
          <p:nvPr/>
        </p:nvPicPr>
        <p:blipFill>
          <a:blip r:embed="rId7"/>
          <a:stretch>
            <a:fillRect/>
          </a:stretch>
        </p:blipFill>
        <p:spPr>
          <a:xfrm>
            <a:off x="5382639" y="-380971"/>
            <a:ext cx="7408679" cy="4799989"/>
          </a:xfrm>
          <a:prstGeom prst="rect">
            <a:avLst/>
          </a:prstGeom>
        </p:spPr>
      </p:pic>
      <p:pic>
        <p:nvPicPr>
          <p:cNvPr id="16" name="Picture 15"/>
          <p:cNvPicPr>
            <a:picLocks noChangeAspect="1"/>
          </p:cNvPicPr>
          <p:nvPr/>
        </p:nvPicPr>
        <p:blipFill>
          <a:blip r:embed="rId8"/>
          <a:stretch>
            <a:fillRect/>
          </a:stretch>
        </p:blipFill>
        <p:spPr>
          <a:xfrm>
            <a:off x="10359201" y="2574200"/>
            <a:ext cx="1497721" cy="967472"/>
          </a:xfrm>
          <a:prstGeom prst="rect">
            <a:avLst/>
          </a:prstGeom>
        </p:spPr>
      </p:pic>
      <p:pic>
        <p:nvPicPr>
          <p:cNvPr id="21" name="Picture 20"/>
          <p:cNvPicPr>
            <a:picLocks noChangeAspect="1"/>
          </p:cNvPicPr>
          <p:nvPr/>
        </p:nvPicPr>
        <p:blipFill>
          <a:blip r:embed="rId9"/>
          <a:stretch>
            <a:fillRect/>
          </a:stretch>
        </p:blipFill>
        <p:spPr>
          <a:xfrm>
            <a:off x="883" y="3817523"/>
            <a:ext cx="4918370" cy="3186865"/>
          </a:xfrm>
          <a:prstGeom prst="rect">
            <a:avLst/>
          </a:prstGeom>
        </p:spPr>
      </p:pic>
      <p:pic>
        <p:nvPicPr>
          <p:cNvPr id="22" name="Picture 21"/>
          <p:cNvPicPr>
            <a:picLocks noChangeAspect="1"/>
          </p:cNvPicPr>
          <p:nvPr/>
        </p:nvPicPr>
        <p:blipFill>
          <a:blip r:embed="rId10"/>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3"/>
          <a:stretch>
            <a:fillRect/>
          </a:stretch>
        </p:blipFill>
        <p:spPr>
          <a:xfrm>
            <a:off x="220508" y="3367954"/>
            <a:ext cx="2134156" cy="2386583"/>
          </a:xfrm>
          <a:prstGeom prst="rect">
            <a:avLst/>
          </a:prstGeom>
        </p:spPr>
      </p:pic>
      <p:pic>
        <p:nvPicPr>
          <p:cNvPr id="28" name="Picture 27"/>
          <p:cNvPicPr>
            <a:picLocks noChangeAspect="1"/>
          </p:cNvPicPr>
          <p:nvPr/>
        </p:nvPicPr>
        <p:blipFill>
          <a:blip r:embed="rId11"/>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4"/>
          <a:stretch>
            <a:fillRect/>
          </a:stretch>
        </p:blipFill>
        <p:spPr>
          <a:xfrm>
            <a:off x="2845209" y="5059671"/>
            <a:ext cx="456790" cy="1248560"/>
          </a:xfrm>
          <a:prstGeom prst="rect">
            <a:avLst/>
          </a:prstGeom>
        </p:spPr>
      </p:pic>
      <p:grpSp>
        <p:nvGrpSpPr>
          <p:cNvPr id="41" name="Group 40"/>
          <p:cNvGrpSpPr/>
          <p:nvPr/>
        </p:nvGrpSpPr>
        <p:grpSpPr>
          <a:xfrm>
            <a:off x="2659517" y="-1004414"/>
            <a:ext cx="2766303" cy="4120553"/>
            <a:chOff x="768089" y="-1605208"/>
            <a:chExt cx="3768750" cy="5613751"/>
          </a:xfrm>
        </p:grpSpPr>
        <p:pic>
          <p:nvPicPr>
            <p:cNvPr id="42" name="Picture 41"/>
            <p:cNvPicPr>
              <a:picLocks noChangeAspect="1"/>
            </p:cNvPicPr>
            <p:nvPr/>
          </p:nvPicPr>
          <p:blipFill>
            <a:blip r:embed="rId15"/>
            <a:stretch>
              <a:fillRect/>
            </a:stretch>
          </p:blipFill>
          <p:spPr>
            <a:xfrm>
              <a:off x="768089" y="-1605208"/>
              <a:ext cx="3768750" cy="5613751"/>
            </a:xfrm>
            <a:prstGeom prst="rect">
              <a:avLst/>
            </a:prstGeom>
          </p:spPr>
        </p:pic>
        <p:pic>
          <p:nvPicPr>
            <p:cNvPr id="43" name="Picture 42"/>
            <p:cNvPicPr>
              <a:picLocks noChangeAspect="1"/>
            </p:cNvPicPr>
            <p:nvPr/>
          </p:nvPicPr>
          <p:blipFill>
            <a:blip r:embed="rId16"/>
            <a:stretch>
              <a:fillRect/>
            </a:stretch>
          </p:blipFill>
          <p:spPr>
            <a:xfrm>
              <a:off x="1755198" y="534480"/>
              <a:ext cx="1361250" cy="1800000"/>
            </a:xfrm>
            <a:prstGeom prst="rect">
              <a:avLst/>
            </a:prstGeom>
          </p:spPr>
        </p:pic>
      </p:grpSp>
      <p:grpSp>
        <p:nvGrpSpPr>
          <p:cNvPr id="47" name="Group 46"/>
          <p:cNvGrpSpPr/>
          <p:nvPr/>
        </p:nvGrpSpPr>
        <p:grpSpPr>
          <a:xfrm>
            <a:off x="5312996" y="727563"/>
            <a:ext cx="2766303" cy="4120553"/>
            <a:chOff x="768089" y="-1605208"/>
            <a:chExt cx="3768750" cy="5613751"/>
          </a:xfrm>
        </p:grpSpPr>
        <p:pic>
          <p:nvPicPr>
            <p:cNvPr id="48" name="Picture 47"/>
            <p:cNvPicPr>
              <a:picLocks noChangeAspect="1"/>
            </p:cNvPicPr>
            <p:nvPr/>
          </p:nvPicPr>
          <p:blipFill>
            <a:blip r:embed="rId15"/>
            <a:stretch>
              <a:fillRect/>
            </a:stretch>
          </p:blipFill>
          <p:spPr>
            <a:xfrm>
              <a:off x="768089" y="-1605208"/>
              <a:ext cx="3768750" cy="5613751"/>
            </a:xfrm>
            <a:prstGeom prst="rect">
              <a:avLst/>
            </a:prstGeom>
          </p:spPr>
        </p:pic>
        <p:pic>
          <p:nvPicPr>
            <p:cNvPr id="49" name="Picture 48"/>
            <p:cNvPicPr>
              <a:picLocks noChangeAspect="1"/>
            </p:cNvPicPr>
            <p:nvPr/>
          </p:nvPicPr>
          <p:blipFill>
            <a:blip r:embed="rId16"/>
            <a:stretch>
              <a:fillRect/>
            </a:stretch>
          </p:blipFill>
          <p:spPr>
            <a:xfrm>
              <a:off x="1755198" y="534480"/>
              <a:ext cx="1361250" cy="1800000"/>
            </a:xfrm>
            <a:prstGeom prst="rect">
              <a:avLst/>
            </a:prstGeom>
          </p:spPr>
        </p:pic>
      </p:grpSp>
      <p:grpSp>
        <p:nvGrpSpPr>
          <p:cNvPr id="50" name="Group 49"/>
          <p:cNvGrpSpPr/>
          <p:nvPr/>
        </p:nvGrpSpPr>
        <p:grpSpPr>
          <a:xfrm>
            <a:off x="7933166" y="2470644"/>
            <a:ext cx="2766303" cy="4120553"/>
            <a:chOff x="768089" y="-1605208"/>
            <a:chExt cx="3768750" cy="5613751"/>
          </a:xfrm>
        </p:grpSpPr>
        <p:pic>
          <p:nvPicPr>
            <p:cNvPr id="51" name="Picture 50"/>
            <p:cNvPicPr>
              <a:picLocks noChangeAspect="1"/>
            </p:cNvPicPr>
            <p:nvPr/>
          </p:nvPicPr>
          <p:blipFill>
            <a:blip r:embed="rId15"/>
            <a:stretch>
              <a:fillRect/>
            </a:stretch>
          </p:blipFill>
          <p:spPr>
            <a:xfrm>
              <a:off x="768089" y="-1605208"/>
              <a:ext cx="3768750" cy="5613751"/>
            </a:xfrm>
            <a:prstGeom prst="rect">
              <a:avLst/>
            </a:prstGeom>
          </p:spPr>
        </p:pic>
        <p:pic>
          <p:nvPicPr>
            <p:cNvPr id="52" name="Picture 51"/>
            <p:cNvPicPr>
              <a:picLocks noChangeAspect="1"/>
            </p:cNvPicPr>
            <p:nvPr/>
          </p:nvPicPr>
          <p:blipFill>
            <a:blip r:embed="rId16"/>
            <a:stretch>
              <a:fillRect/>
            </a:stretch>
          </p:blipFill>
          <p:spPr>
            <a:xfrm>
              <a:off x="1755198" y="534480"/>
              <a:ext cx="1361250" cy="1800000"/>
            </a:xfrm>
            <a:prstGeom prst="rect">
              <a:avLst/>
            </a:prstGeom>
          </p:spPr>
        </p:pic>
      </p:grpSp>
      <p:sp>
        <p:nvSpPr>
          <p:cNvPr id="39" name="TextBox 38"/>
          <p:cNvSpPr txBox="1"/>
          <p:nvPr/>
        </p:nvSpPr>
        <p:spPr>
          <a:xfrm>
            <a:off x="593473" y="1690978"/>
            <a:ext cx="3672126" cy="734534"/>
          </a:xfrm>
          <a:prstGeom prst="rect">
            <a:avLst/>
          </a:prstGeom>
          <a:noFill/>
        </p:spPr>
        <p:txBody>
          <a:bodyPr wrap="square" rtlCol="0">
            <a:spAutoFit/>
          </a:bodyPr>
          <a:lstStyle/>
          <a:p>
            <a:r>
              <a:rPr lang="en-US" sz="4080" dirty="0" err="1">
                <a:solidFill>
                  <a:schemeClr val="bg1"/>
                </a:solidFill>
                <a:latin typeface="Segoe UI Light" panose="020B0502040204020203" pitchFamily="34" charset="0"/>
                <a:cs typeface="Segoe UI Light" panose="020B0502040204020203" pitchFamily="34" charset="0"/>
              </a:rPr>
              <a:t>AutoScale</a:t>
            </a:r>
            <a:endParaRPr lang="en-US" sz="408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983295" y="-81382"/>
            <a:ext cx="953398" cy="1126744"/>
            <a:chOff x="9827324" y="-40038"/>
            <a:chExt cx="934789" cy="1104751"/>
          </a:xfrm>
        </p:grpSpPr>
        <p:pic>
          <p:nvPicPr>
            <p:cNvPr id="40" name="Picture 39"/>
            <p:cNvPicPr>
              <a:picLocks noChangeAspect="1"/>
            </p:cNvPicPr>
            <p:nvPr/>
          </p:nvPicPr>
          <p:blipFill>
            <a:blip r:embed="rId11"/>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pic>
        <p:nvPicPr>
          <p:cNvPr id="45" name="Picture 44"/>
          <p:cNvPicPr>
            <a:picLocks noChangeAspect="1"/>
          </p:cNvPicPr>
          <p:nvPr/>
        </p:nvPicPr>
        <p:blipFill>
          <a:blip r:embed="rId18"/>
          <a:stretch>
            <a:fillRect/>
          </a:stretch>
        </p:blipFill>
        <p:spPr>
          <a:xfrm>
            <a:off x="4715508" y="3650280"/>
            <a:ext cx="2306785" cy="1356686"/>
          </a:xfrm>
          <a:prstGeom prst="rect">
            <a:avLst/>
          </a:prstGeom>
        </p:spPr>
      </p:pic>
    </p:spTree>
    <p:extLst>
      <p:ext uri="{BB962C8B-B14F-4D97-AF65-F5344CB8AC3E}">
        <p14:creationId xmlns:p14="http://schemas.microsoft.com/office/powerpoint/2010/main" val="36117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5382639" y="-380971"/>
            <a:ext cx="7408679" cy="4799989"/>
          </a:xfrm>
          <a:prstGeom prst="rect">
            <a:avLst/>
          </a:prstGeom>
        </p:spPr>
      </p:pic>
      <p:grpSp>
        <p:nvGrpSpPr>
          <p:cNvPr id="39" name="Group 38"/>
          <p:cNvGrpSpPr/>
          <p:nvPr/>
        </p:nvGrpSpPr>
        <p:grpSpPr>
          <a:xfrm>
            <a:off x="28244" y="-2725288"/>
            <a:ext cx="2766303" cy="4120553"/>
            <a:chOff x="768089" y="-1605208"/>
            <a:chExt cx="3768750" cy="5613751"/>
          </a:xfrm>
        </p:grpSpPr>
        <p:pic>
          <p:nvPicPr>
            <p:cNvPr id="44" name="Picture 43"/>
            <p:cNvPicPr>
              <a:picLocks noChangeAspect="1"/>
            </p:cNvPicPr>
            <p:nvPr/>
          </p:nvPicPr>
          <p:blipFill>
            <a:blip r:embed="rId4"/>
            <a:stretch>
              <a:fillRect/>
            </a:stretch>
          </p:blipFill>
          <p:spPr>
            <a:xfrm>
              <a:off x="768089" y="-1605208"/>
              <a:ext cx="3768750" cy="5613751"/>
            </a:xfrm>
            <a:prstGeom prst="rect">
              <a:avLst/>
            </a:prstGeom>
          </p:spPr>
        </p:pic>
        <p:pic>
          <p:nvPicPr>
            <p:cNvPr id="45" name="Picture 44"/>
            <p:cNvPicPr>
              <a:picLocks noChangeAspect="1"/>
            </p:cNvPicPr>
            <p:nvPr/>
          </p:nvPicPr>
          <p:blipFill>
            <a:blip r:embed="rId5"/>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6"/>
          <a:stretch>
            <a:fillRect/>
          </a:stretch>
        </p:blipFill>
        <p:spPr>
          <a:xfrm>
            <a:off x="2902888" y="4851579"/>
            <a:ext cx="2216051" cy="1427948"/>
          </a:xfrm>
          <a:prstGeom prst="rect">
            <a:avLst/>
          </a:prstGeom>
        </p:spPr>
      </p:pic>
      <p:pic>
        <p:nvPicPr>
          <p:cNvPr id="30" name="Picture 29"/>
          <p:cNvPicPr>
            <a:picLocks noChangeAspect="1"/>
          </p:cNvPicPr>
          <p:nvPr/>
        </p:nvPicPr>
        <p:blipFill>
          <a:blip r:embed="rId7"/>
          <a:stretch>
            <a:fillRect/>
          </a:stretch>
        </p:blipFill>
        <p:spPr>
          <a:xfrm>
            <a:off x="6741963" y="0"/>
            <a:ext cx="5693631" cy="3686004"/>
          </a:xfrm>
          <a:prstGeom prst="rect">
            <a:avLst/>
          </a:prstGeom>
        </p:spPr>
      </p:pic>
      <p:pic>
        <p:nvPicPr>
          <p:cNvPr id="38" name="Picture 37"/>
          <p:cNvPicPr>
            <a:picLocks noChangeAspect="1"/>
          </p:cNvPicPr>
          <p:nvPr/>
        </p:nvPicPr>
        <p:blipFill>
          <a:blip r:embed="rId8"/>
          <a:stretch>
            <a:fillRect/>
          </a:stretch>
        </p:blipFill>
        <p:spPr>
          <a:xfrm>
            <a:off x="8480712" y="272883"/>
            <a:ext cx="3393793" cy="2190741"/>
          </a:xfrm>
          <a:prstGeom prst="rect">
            <a:avLst/>
          </a:prstGeom>
        </p:spPr>
      </p:pic>
      <p:pic>
        <p:nvPicPr>
          <p:cNvPr id="18" name="Picture 17"/>
          <p:cNvPicPr>
            <a:picLocks noChangeAspect="1"/>
          </p:cNvPicPr>
          <p:nvPr/>
        </p:nvPicPr>
        <p:blipFill>
          <a:blip r:embed="rId9"/>
          <a:stretch>
            <a:fillRect/>
          </a:stretch>
        </p:blipFill>
        <p:spPr>
          <a:xfrm>
            <a:off x="3480808" y="1593845"/>
            <a:ext cx="6803891" cy="4396361"/>
          </a:xfrm>
          <a:prstGeom prst="rect">
            <a:avLst/>
          </a:prstGeom>
        </p:spPr>
      </p:pic>
      <p:pic>
        <p:nvPicPr>
          <p:cNvPr id="16" name="Picture 15"/>
          <p:cNvPicPr>
            <a:picLocks noChangeAspect="1"/>
          </p:cNvPicPr>
          <p:nvPr/>
        </p:nvPicPr>
        <p:blipFill>
          <a:blip r:embed="rId10"/>
          <a:stretch>
            <a:fillRect/>
          </a:stretch>
        </p:blipFill>
        <p:spPr>
          <a:xfrm>
            <a:off x="10359201" y="2574200"/>
            <a:ext cx="1497721" cy="967472"/>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59517" y="-1004414"/>
            <a:ext cx="2766303" cy="4120553"/>
            <a:chOff x="768089" y="-1605208"/>
            <a:chExt cx="3768750" cy="5613751"/>
          </a:xfrm>
        </p:grpSpPr>
        <p:pic>
          <p:nvPicPr>
            <p:cNvPr id="42" name="Picture 41"/>
            <p:cNvPicPr>
              <a:picLocks noChangeAspect="1"/>
            </p:cNvPicPr>
            <p:nvPr/>
          </p:nvPicPr>
          <p:blipFill>
            <a:blip r:embed="rId4"/>
            <a:stretch>
              <a:fillRect/>
            </a:stretch>
          </p:blipFill>
          <p:spPr>
            <a:xfrm>
              <a:off x="768089" y="-1605208"/>
              <a:ext cx="3768750" cy="5613751"/>
            </a:xfrm>
            <a:prstGeom prst="rect">
              <a:avLst/>
            </a:prstGeom>
          </p:spPr>
        </p:pic>
        <p:pic>
          <p:nvPicPr>
            <p:cNvPr id="43" name="Picture 42"/>
            <p:cNvPicPr>
              <a:picLocks noChangeAspect="1"/>
            </p:cNvPicPr>
            <p:nvPr/>
          </p:nvPicPr>
          <p:blipFill>
            <a:blip r:embed="rId5"/>
            <a:stretch>
              <a:fillRect/>
            </a:stretch>
          </p:blipFill>
          <p:spPr>
            <a:xfrm>
              <a:off x="1755198" y="534480"/>
              <a:ext cx="1361250" cy="1800000"/>
            </a:xfrm>
            <a:prstGeom prst="rect">
              <a:avLst/>
            </a:prstGeom>
          </p:spPr>
        </p:pic>
      </p:grpSp>
      <p:grpSp>
        <p:nvGrpSpPr>
          <p:cNvPr id="47" name="Group 46"/>
          <p:cNvGrpSpPr/>
          <p:nvPr/>
        </p:nvGrpSpPr>
        <p:grpSpPr>
          <a:xfrm>
            <a:off x="5312996" y="727563"/>
            <a:ext cx="2766303" cy="4120553"/>
            <a:chOff x="768089" y="-1605208"/>
            <a:chExt cx="3768750" cy="5613751"/>
          </a:xfrm>
        </p:grpSpPr>
        <p:pic>
          <p:nvPicPr>
            <p:cNvPr id="48" name="Picture 47"/>
            <p:cNvPicPr>
              <a:picLocks noChangeAspect="1"/>
            </p:cNvPicPr>
            <p:nvPr/>
          </p:nvPicPr>
          <p:blipFill>
            <a:blip r:embed="rId4"/>
            <a:stretch>
              <a:fillRect/>
            </a:stretch>
          </p:blipFill>
          <p:spPr>
            <a:xfrm>
              <a:off x="768089" y="-1605208"/>
              <a:ext cx="3768750" cy="5613751"/>
            </a:xfrm>
            <a:prstGeom prst="rect">
              <a:avLst/>
            </a:prstGeom>
          </p:spPr>
        </p:pic>
        <p:pic>
          <p:nvPicPr>
            <p:cNvPr id="49" name="Picture 48"/>
            <p:cNvPicPr>
              <a:picLocks noChangeAspect="1"/>
            </p:cNvPicPr>
            <p:nvPr/>
          </p:nvPicPr>
          <p:blipFill>
            <a:blip r:embed="rId5"/>
            <a:stretch>
              <a:fillRect/>
            </a:stretch>
          </p:blipFill>
          <p:spPr>
            <a:xfrm>
              <a:off x="1755198" y="534480"/>
              <a:ext cx="1361250" cy="1800000"/>
            </a:xfrm>
            <a:prstGeom prst="rect">
              <a:avLst/>
            </a:prstGeom>
          </p:spPr>
        </p:pic>
      </p:grpSp>
      <p:grpSp>
        <p:nvGrpSpPr>
          <p:cNvPr id="50" name="Group 49"/>
          <p:cNvGrpSpPr/>
          <p:nvPr/>
        </p:nvGrpSpPr>
        <p:grpSpPr>
          <a:xfrm>
            <a:off x="7933166" y="2470644"/>
            <a:ext cx="2766303" cy="4120553"/>
            <a:chOff x="768089" y="-1605208"/>
            <a:chExt cx="3768750" cy="5613751"/>
          </a:xfrm>
        </p:grpSpPr>
        <p:pic>
          <p:nvPicPr>
            <p:cNvPr id="51" name="Picture 50"/>
            <p:cNvPicPr>
              <a:picLocks noChangeAspect="1"/>
            </p:cNvPicPr>
            <p:nvPr/>
          </p:nvPicPr>
          <p:blipFill>
            <a:blip r:embed="rId4"/>
            <a:stretch>
              <a:fillRect/>
            </a:stretch>
          </p:blipFill>
          <p:spPr>
            <a:xfrm>
              <a:off x="768089" y="-1605208"/>
              <a:ext cx="3768750" cy="5613751"/>
            </a:xfrm>
            <a:prstGeom prst="rect">
              <a:avLst/>
            </a:prstGeom>
          </p:spPr>
        </p:pic>
        <p:pic>
          <p:nvPicPr>
            <p:cNvPr id="52" name="Picture 51"/>
            <p:cNvPicPr>
              <a:picLocks noChangeAspect="1"/>
            </p:cNvPicPr>
            <p:nvPr/>
          </p:nvPicPr>
          <p:blipFill>
            <a:blip r:embed="rId5"/>
            <a:stretch>
              <a:fillRect/>
            </a:stretch>
          </p:blipFill>
          <p:spPr>
            <a:xfrm>
              <a:off x="1755198" y="534480"/>
              <a:ext cx="1361250" cy="1800000"/>
            </a:xfrm>
            <a:prstGeom prst="rect">
              <a:avLst/>
            </a:prstGeom>
          </p:spPr>
        </p:pic>
      </p:grpSp>
      <p:grpSp>
        <p:nvGrpSpPr>
          <p:cNvPr id="46" name="Group 45"/>
          <p:cNvGrpSpPr/>
          <p:nvPr/>
        </p:nvGrpSpPr>
        <p:grpSpPr>
          <a:xfrm>
            <a:off x="10564440" y="4213725"/>
            <a:ext cx="2766303" cy="4120553"/>
            <a:chOff x="768089" y="-1605208"/>
            <a:chExt cx="3768750" cy="5613751"/>
          </a:xfrm>
        </p:grpSpPr>
        <p:pic>
          <p:nvPicPr>
            <p:cNvPr id="54" name="Picture 53"/>
            <p:cNvPicPr>
              <a:picLocks noChangeAspect="1"/>
            </p:cNvPicPr>
            <p:nvPr/>
          </p:nvPicPr>
          <p:blipFill>
            <a:blip r:embed="rId4"/>
            <a:stretch>
              <a:fillRect/>
            </a:stretch>
          </p:blipFill>
          <p:spPr>
            <a:xfrm>
              <a:off x="768089" y="-1605208"/>
              <a:ext cx="3768750" cy="5613751"/>
            </a:xfrm>
            <a:prstGeom prst="rect">
              <a:avLst/>
            </a:prstGeom>
          </p:spPr>
        </p:pic>
        <p:pic>
          <p:nvPicPr>
            <p:cNvPr id="55" name="Picture 54"/>
            <p:cNvPicPr>
              <a:picLocks noChangeAspect="1"/>
            </p:cNvPicPr>
            <p:nvPr/>
          </p:nvPicPr>
          <p:blipFill>
            <a:blip r:embed="rId5"/>
            <a:stretch>
              <a:fillRect/>
            </a:stretch>
          </p:blipFill>
          <p:spPr>
            <a:xfrm>
              <a:off x="1755198" y="534480"/>
              <a:ext cx="1361250" cy="1800000"/>
            </a:xfrm>
            <a:prstGeom prst="rect">
              <a:avLst/>
            </a:prstGeom>
          </p:spPr>
        </p:pic>
      </p:grpSp>
      <p:grpSp>
        <p:nvGrpSpPr>
          <p:cNvPr id="56" name="Group 55"/>
          <p:cNvGrpSpPr/>
          <p:nvPr/>
        </p:nvGrpSpPr>
        <p:grpSpPr>
          <a:xfrm>
            <a:off x="2659517" y="-3480253"/>
            <a:ext cx="2766303" cy="4120553"/>
            <a:chOff x="768089" y="-1605208"/>
            <a:chExt cx="3768750" cy="5613751"/>
          </a:xfrm>
        </p:grpSpPr>
        <p:pic>
          <p:nvPicPr>
            <p:cNvPr id="57" name="Picture 56"/>
            <p:cNvPicPr>
              <a:picLocks noChangeAspect="1"/>
            </p:cNvPicPr>
            <p:nvPr/>
          </p:nvPicPr>
          <p:blipFill>
            <a:blip r:embed="rId4"/>
            <a:stretch>
              <a:fillRect/>
            </a:stretch>
          </p:blipFill>
          <p:spPr>
            <a:xfrm>
              <a:off x="768089" y="-1605208"/>
              <a:ext cx="3768750" cy="5613751"/>
            </a:xfrm>
            <a:prstGeom prst="rect">
              <a:avLst/>
            </a:prstGeom>
          </p:spPr>
        </p:pic>
        <p:pic>
          <p:nvPicPr>
            <p:cNvPr id="58" name="Picture 57"/>
            <p:cNvPicPr>
              <a:picLocks noChangeAspect="1"/>
            </p:cNvPicPr>
            <p:nvPr/>
          </p:nvPicPr>
          <p:blipFill>
            <a:blip r:embed="rId5"/>
            <a:stretch>
              <a:fillRect/>
            </a:stretch>
          </p:blipFill>
          <p:spPr>
            <a:xfrm>
              <a:off x="1755198" y="534480"/>
              <a:ext cx="1361250" cy="1800000"/>
            </a:xfrm>
            <a:prstGeom prst="rect">
              <a:avLst/>
            </a:prstGeom>
          </p:spPr>
        </p:pic>
      </p:grpSp>
      <p:grpSp>
        <p:nvGrpSpPr>
          <p:cNvPr id="59" name="Group 58"/>
          <p:cNvGrpSpPr/>
          <p:nvPr/>
        </p:nvGrpSpPr>
        <p:grpSpPr>
          <a:xfrm>
            <a:off x="5312996" y="-1748276"/>
            <a:ext cx="2766303" cy="4120553"/>
            <a:chOff x="768089" y="-1605208"/>
            <a:chExt cx="3768750" cy="5613751"/>
          </a:xfrm>
        </p:grpSpPr>
        <p:pic>
          <p:nvPicPr>
            <p:cNvPr id="60" name="Picture 59"/>
            <p:cNvPicPr>
              <a:picLocks noChangeAspect="1"/>
            </p:cNvPicPr>
            <p:nvPr/>
          </p:nvPicPr>
          <p:blipFill>
            <a:blip r:embed="rId4"/>
            <a:stretch>
              <a:fillRect/>
            </a:stretch>
          </p:blipFill>
          <p:spPr>
            <a:xfrm>
              <a:off x="768089" y="-1605208"/>
              <a:ext cx="3768750" cy="5613751"/>
            </a:xfrm>
            <a:prstGeom prst="rect">
              <a:avLst/>
            </a:prstGeom>
          </p:spPr>
        </p:pic>
        <p:pic>
          <p:nvPicPr>
            <p:cNvPr id="61" name="Picture 60"/>
            <p:cNvPicPr>
              <a:picLocks noChangeAspect="1"/>
            </p:cNvPicPr>
            <p:nvPr/>
          </p:nvPicPr>
          <p:blipFill>
            <a:blip r:embed="rId5"/>
            <a:stretch>
              <a:fillRect/>
            </a:stretch>
          </p:blipFill>
          <p:spPr>
            <a:xfrm>
              <a:off x="1755198" y="534480"/>
              <a:ext cx="1361250" cy="1800000"/>
            </a:xfrm>
            <a:prstGeom prst="rect">
              <a:avLst/>
            </a:prstGeom>
          </p:spPr>
        </p:pic>
      </p:grpSp>
      <p:grpSp>
        <p:nvGrpSpPr>
          <p:cNvPr id="62" name="Group 61"/>
          <p:cNvGrpSpPr/>
          <p:nvPr/>
        </p:nvGrpSpPr>
        <p:grpSpPr>
          <a:xfrm>
            <a:off x="7933166" y="-5195"/>
            <a:ext cx="2766303" cy="4120553"/>
            <a:chOff x="768089" y="-1605208"/>
            <a:chExt cx="3768750" cy="5613751"/>
          </a:xfrm>
        </p:grpSpPr>
        <p:pic>
          <p:nvPicPr>
            <p:cNvPr id="63" name="Picture 62"/>
            <p:cNvPicPr>
              <a:picLocks noChangeAspect="1"/>
            </p:cNvPicPr>
            <p:nvPr/>
          </p:nvPicPr>
          <p:blipFill>
            <a:blip r:embed="rId4"/>
            <a:stretch>
              <a:fillRect/>
            </a:stretch>
          </p:blipFill>
          <p:spPr>
            <a:xfrm>
              <a:off x="768089" y="-1605208"/>
              <a:ext cx="3768750" cy="5613751"/>
            </a:xfrm>
            <a:prstGeom prst="rect">
              <a:avLst/>
            </a:prstGeom>
          </p:spPr>
        </p:pic>
        <p:pic>
          <p:nvPicPr>
            <p:cNvPr id="64" name="Picture 63"/>
            <p:cNvPicPr>
              <a:picLocks noChangeAspect="1"/>
            </p:cNvPicPr>
            <p:nvPr/>
          </p:nvPicPr>
          <p:blipFill>
            <a:blip r:embed="rId5"/>
            <a:stretch>
              <a:fillRect/>
            </a:stretch>
          </p:blipFill>
          <p:spPr>
            <a:xfrm>
              <a:off x="1755198" y="534480"/>
              <a:ext cx="1361250" cy="1800000"/>
            </a:xfrm>
            <a:prstGeom prst="rect">
              <a:avLst/>
            </a:prstGeom>
          </p:spPr>
        </p:pic>
      </p:grpSp>
      <p:grpSp>
        <p:nvGrpSpPr>
          <p:cNvPr id="65" name="Group 64"/>
          <p:cNvGrpSpPr/>
          <p:nvPr/>
        </p:nvGrpSpPr>
        <p:grpSpPr>
          <a:xfrm>
            <a:off x="10564440" y="1737886"/>
            <a:ext cx="2766303" cy="4120553"/>
            <a:chOff x="768089" y="-1605208"/>
            <a:chExt cx="3768750" cy="5613751"/>
          </a:xfrm>
        </p:grpSpPr>
        <p:pic>
          <p:nvPicPr>
            <p:cNvPr id="66" name="Picture 65"/>
            <p:cNvPicPr>
              <a:picLocks noChangeAspect="1"/>
            </p:cNvPicPr>
            <p:nvPr/>
          </p:nvPicPr>
          <p:blipFill>
            <a:blip r:embed="rId4"/>
            <a:stretch>
              <a:fillRect/>
            </a:stretch>
          </p:blipFill>
          <p:spPr>
            <a:xfrm>
              <a:off x="768089" y="-1605208"/>
              <a:ext cx="3768750" cy="5613751"/>
            </a:xfrm>
            <a:prstGeom prst="rect">
              <a:avLst/>
            </a:prstGeom>
          </p:spPr>
        </p:pic>
        <p:pic>
          <p:nvPicPr>
            <p:cNvPr id="67" name="Picture 66"/>
            <p:cNvPicPr>
              <a:picLocks noChangeAspect="1"/>
            </p:cNvPicPr>
            <p:nvPr/>
          </p:nvPicPr>
          <p:blipFill>
            <a:blip r:embed="rId5"/>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6"/>
          <a:stretch>
            <a:fillRect/>
          </a:stretch>
        </p:blipFill>
        <p:spPr>
          <a:xfrm>
            <a:off x="3835018" y="5450692"/>
            <a:ext cx="2216051" cy="1427948"/>
          </a:xfrm>
          <a:prstGeom prst="rect">
            <a:avLst/>
          </a:prstGeom>
        </p:spPr>
      </p:pic>
      <p:pic>
        <p:nvPicPr>
          <p:cNvPr id="78" name="Picture 77"/>
          <p:cNvPicPr>
            <a:picLocks noChangeAspect="1"/>
          </p:cNvPicPr>
          <p:nvPr/>
        </p:nvPicPr>
        <p:blipFill>
          <a:blip r:embed="rId6"/>
          <a:stretch>
            <a:fillRect/>
          </a:stretch>
        </p:blipFill>
        <p:spPr>
          <a:xfrm>
            <a:off x="1947252" y="4229311"/>
            <a:ext cx="2216051" cy="1427948"/>
          </a:xfrm>
          <a:prstGeom prst="rect">
            <a:avLst/>
          </a:prstGeom>
        </p:spPr>
      </p:pic>
      <p:pic>
        <p:nvPicPr>
          <p:cNvPr id="79" name="Picture 78"/>
          <p:cNvPicPr>
            <a:picLocks noChangeAspect="1"/>
          </p:cNvPicPr>
          <p:nvPr/>
        </p:nvPicPr>
        <p:blipFill>
          <a:blip r:embed="rId13"/>
          <a:stretch>
            <a:fillRect/>
          </a:stretch>
        </p:blipFill>
        <p:spPr>
          <a:xfrm>
            <a:off x="883" y="3817523"/>
            <a:ext cx="4918370" cy="3186865"/>
          </a:xfrm>
          <a:prstGeom prst="rect">
            <a:avLst/>
          </a:prstGeom>
        </p:spPr>
      </p:pic>
      <p:pic>
        <p:nvPicPr>
          <p:cNvPr id="80" name="Picture 79"/>
          <p:cNvPicPr>
            <a:picLocks noChangeAspect="1"/>
          </p:cNvPicPr>
          <p:nvPr/>
        </p:nvPicPr>
        <p:blipFill>
          <a:blip r:embed="rId14"/>
          <a:stretch>
            <a:fillRect/>
          </a:stretch>
        </p:blipFill>
        <p:spPr>
          <a:xfrm>
            <a:off x="263994" y="5821396"/>
            <a:ext cx="1510715" cy="975671"/>
          </a:xfrm>
          <a:prstGeom prst="rect">
            <a:avLst/>
          </a:prstGeom>
        </p:spPr>
      </p:pic>
      <p:pic>
        <p:nvPicPr>
          <p:cNvPr id="81" name="Picture 80"/>
          <p:cNvPicPr>
            <a:picLocks noChangeAspect="1"/>
          </p:cNvPicPr>
          <p:nvPr/>
        </p:nvPicPr>
        <p:blipFill>
          <a:blip r:embed="rId15"/>
          <a:stretch>
            <a:fillRect/>
          </a:stretch>
        </p:blipFill>
        <p:spPr>
          <a:xfrm>
            <a:off x="220508" y="3367954"/>
            <a:ext cx="2134156" cy="2386583"/>
          </a:xfrm>
          <a:prstGeom prst="rect">
            <a:avLst/>
          </a:prstGeom>
        </p:spPr>
      </p:pic>
      <p:pic>
        <p:nvPicPr>
          <p:cNvPr id="82" name="Picture 81"/>
          <p:cNvPicPr>
            <a:picLocks noChangeAspect="1"/>
          </p:cNvPicPr>
          <p:nvPr/>
        </p:nvPicPr>
        <p:blipFill>
          <a:blip r:embed="rId11"/>
          <a:stretch>
            <a:fillRect/>
          </a:stretch>
        </p:blipFill>
        <p:spPr>
          <a:xfrm>
            <a:off x="1477311" y="5144168"/>
            <a:ext cx="1262135" cy="1491615"/>
          </a:xfrm>
          <a:prstGeom prst="rect">
            <a:avLst/>
          </a:prstGeom>
        </p:spPr>
      </p:pic>
      <p:pic>
        <p:nvPicPr>
          <p:cNvPr id="83" name="Picture 82"/>
          <p:cNvPicPr>
            <a:picLocks noChangeAspect="1"/>
          </p:cNvPicPr>
          <p:nvPr/>
        </p:nvPicPr>
        <p:blipFill>
          <a:blip r:embed="rId16"/>
          <a:stretch>
            <a:fillRect/>
          </a:stretch>
        </p:blipFill>
        <p:spPr>
          <a:xfrm>
            <a:off x="2845209" y="5059671"/>
            <a:ext cx="456790" cy="1248560"/>
          </a:xfrm>
          <a:prstGeom prst="rect">
            <a:avLst/>
          </a:prstGeom>
        </p:spPr>
      </p:pic>
      <p:sp>
        <p:nvSpPr>
          <p:cNvPr id="85" name="TextBox 84"/>
          <p:cNvSpPr txBox="1"/>
          <p:nvPr/>
        </p:nvSpPr>
        <p:spPr>
          <a:xfrm>
            <a:off x="593473" y="1690978"/>
            <a:ext cx="3672126" cy="734534"/>
          </a:xfrm>
          <a:prstGeom prst="rect">
            <a:avLst/>
          </a:prstGeom>
          <a:noFill/>
        </p:spPr>
        <p:txBody>
          <a:bodyPr wrap="square" rtlCol="0">
            <a:spAutoFit/>
          </a:bodyPr>
          <a:lstStyle/>
          <a:p>
            <a:r>
              <a:rPr lang="en-US" sz="4080" dirty="0" err="1">
                <a:solidFill>
                  <a:schemeClr val="bg1"/>
                </a:solidFill>
                <a:latin typeface="Segoe UI Light" panose="020B0502040204020203" pitchFamily="34" charset="0"/>
                <a:cs typeface="Segoe UI Light" panose="020B0502040204020203" pitchFamily="34" charset="0"/>
              </a:rPr>
              <a:t>AutoScale</a:t>
            </a:r>
            <a:endParaRPr lang="en-US" sz="408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983295" y="-81382"/>
            <a:ext cx="953398" cy="1126744"/>
            <a:chOff x="9827324" y="-40038"/>
            <a:chExt cx="934789" cy="1104751"/>
          </a:xfrm>
        </p:grpSpPr>
        <p:pic>
          <p:nvPicPr>
            <p:cNvPr id="90" name="Picture 89"/>
            <p:cNvPicPr>
              <a:picLocks noChangeAspect="1"/>
            </p:cNvPicPr>
            <p:nvPr/>
          </p:nvPicPr>
          <p:blipFill>
            <a:blip r:embed="rId11"/>
            <a:stretch>
              <a:fillRect/>
            </a:stretch>
          </p:blipFill>
          <p:spPr>
            <a:xfrm>
              <a:off x="9827324" y="-40038"/>
              <a:ext cx="934789" cy="1104751"/>
            </a:xfrm>
            <a:prstGeom prst="rect">
              <a:avLst/>
            </a:prstGeom>
          </p:spPr>
        </p:pic>
        <p:pic>
          <p:nvPicPr>
            <p:cNvPr id="91" name="Picture 90"/>
            <p:cNvPicPr>
              <a:picLocks noChangeAspect="1"/>
            </p:cNvPicPr>
            <p:nvPr/>
          </p:nvPicPr>
          <p:blipFill>
            <a:blip r:embed="rId17"/>
            <a:stretch>
              <a:fillRect/>
            </a:stretch>
          </p:blipFill>
          <p:spPr>
            <a:xfrm>
              <a:off x="10368710" y="254515"/>
              <a:ext cx="147937" cy="295874"/>
            </a:xfrm>
            <a:prstGeom prst="rect">
              <a:avLst/>
            </a:prstGeom>
          </p:spPr>
        </p:pic>
      </p:grpSp>
      <p:grpSp>
        <p:nvGrpSpPr>
          <p:cNvPr id="68" name="Group 67"/>
          <p:cNvGrpSpPr/>
          <p:nvPr/>
        </p:nvGrpSpPr>
        <p:grpSpPr>
          <a:xfrm>
            <a:off x="7933166" y="-2480222"/>
            <a:ext cx="2766303" cy="4120553"/>
            <a:chOff x="768089" y="-1605208"/>
            <a:chExt cx="3768750" cy="5613751"/>
          </a:xfrm>
        </p:grpSpPr>
        <p:pic>
          <p:nvPicPr>
            <p:cNvPr id="69" name="Picture 68"/>
            <p:cNvPicPr>
              <a:picLocks noChangeAspect="1"/>
            </p:cNvPicPr>
            <p:nvPr/>
          </p:nvPicPr>
          <p:blipFill>
            <a:blip r:embed="rId4"/>
            <a:stretch>
              <a:fillRect/>
            </a:stretch>
          </p:blipFill>
          <p:spPr>
            <a:xfrm>
              <a:off x="768089" y="-1605208"/>
              <a:ext cx="3768750" cy="5613751"/>
            </a:xfrm>
            <a:prstGeom prst="rect">
              <a:avLst/>
            </a:prstGeom>
          </p:spPr>
        </p:pic>
        <p:pic>
          <p:nvPicPr>
            <p:cNvPr id="70" name="Picture 69"/>
            <p:cNvPicPr>
              <a:picLocks noChangeAspect="1"/>
            </p:cNvPicPr>
            <p:nvPr/>
          </p:nvPicPr>
          <p:blipFill>
            <a:blip r:embed="rId5"/>
            <a:stretch>
              <a:fillRect/>
            </a:stretch>
          </p:blipFill>
          <p:spPr>
            <a:xfrm>
              <a:off x="1755198" y="534480"/>
              <a:ext cx="1361250" cy="1800000"/>
            </a:xfrm>
            <a:prstGeom prst="rect">
              <a:avLst/>
            </a:prstGeom>
          </p:spPr>
        </p:pic>
      </p:grpSp>
      <p:grpSp>
        <p:nvGrpSpPr>
          <p:cNvPr id="71" name="Group 70"/>
          <p:cNvGrpSpPr/>
          <p:nvPr/>
        </p:nvGrpSpPr>
        <p:grpSpPr>
          <a:xfrm>
            <a:off x="10564440" y="-737141"/>
            <a:ext cx="2766303" cy="4120553"/>
            <a:chOff x="768089" y="-1605208"/>
            <a:chExt cx="3768750" cy="5613751"/>
          </a:xfrm>
        </p:grpSpPr>
        <p:pic>
          <p:nvPicPr>
            <p:cNvPr id="72" name="Picture 71"/>
            <p:cNvPicPr>
              <a:picLocks noChangeAspect="1"/>
            </p:cNvPicPr>
            <p:nvPr/>
          </p:nvPicPr>
          <p:blipFill>
            <a:blip r:embed="rId4"/>
            <a:stretch>
              <a:fillRect/>
            </a:stretch>
          </p:blipFill>
          <p:spPr>
            <a:xfrm>
              <a:off x="768089" y="-1605208"/>
              <a:ext cx="3768750" cy="5613751"/>
            </a:xfrm>
            <a:prstGeom prst="rect">
              <a:avLst/>
            </a:prstGeom>
          </p:spPr>
        </p:pic>
        <p:pic>
          <p:nvPicPr>
            <p:cNvPr id="73" name="Picture 72"/>
            <p:cNvPicPr>
              <a:picLocks noChangeAspect="1"/>
            </p:cNvPicPr>
            <p:nvPr/>
          </p:nvPicPr>
          <p:blipFill>
            <a:blip r:embed="rId5"/>
            <a:stretch>
              <a:fillRect/>
            </a:stretch>
          </p:blipFill>
          <p:spPr>
            <a:xfrm>
              <a:off x="1755198" y="534480"/>
              <a:ext cx="1361250" cy="1800000"/>
            </a:xfrm>
            <a:prstGeom prst="rect">
              <a:avLst/>
            </a:prstGeom>
          </p:spPr>
        </p:pic>
      </p:grpSp>
      <p:grpSp>
        <p:nvGrpSpPr>
          <p:cNvPr id="74" name="Group 73"/>
          <p:cNvGrpSpPr/>
          <p:nvPr/>
        </p:nvGrpSpPr>
        <p:grpSpPr>
          <a:xfrm>
            <a:off x="10564440" y="-3190775"/>
            <a:ext cx="2766303" cy="4120553"/>
            <a:chOff x="768089" y="-1605208"/>
            <a:chExt cx="3768750" cy="5613751"/>
          </a:xfrm>
        </p:grpSpPr>
        <p:pic>
          <p:nvPicPr>
            <p:cNvPr id="75" name="Picture 74"/>
            <p:cNvPicPr>
              <a:picLocks noChangeAspect="1"/>
            </p:cNvPicPr>
            <p:nvPr/>
          </p:nvPicPr>
          <p:blipFill>
            <a:blip r:embed="rId4"/>
            <a:stretch>
              <a:fillRect/>
            </a:stretch>
          </p:blipFill>
          <p:spPr>
            <a:xfrm>
              <a:off x="768089" y="-1605208"/>
              <a:ext cx="3768750" cy="5613751"/>
            </a:xfrm>
            <a:prstGeom prst="rect">
              <a:avLst/>
            </a:prstGeom>
          </p:spPr>
        </p:pic>
        <p:pic>
          <p:nvPicPr>
            <p:cNvPr id="76" name="Picture 75"/>
            <p:cNvPicPr>
              <a:picLocks noChangeAspect="1"/>
            </p:cNvPicPr>
            <p:nvPr/>
          </p:nvPicPr>
          <p:blipFill>
            <a:blip r:embed="rId5"/>
            <a:stretch>
              <a:fillRect/>
            </a:stretch>
          </p:blipFill>
          <p:spPr>
            <a:xfrm>
              <a:off x="1755198" y="534480"/>
              <a:ext cx="1361250" cy="1800000"/>
            </a:xfrm>
            <a:prstGeom prst="rect">
              <a:avLst/>
            </a:prstGeom>
          </p:spPr>
        </p:pic>
      </p:grpSp>
      <p:pic>
        <p:nvPicPr>
          <p:cNvPr id="84" name="Picture 83"/>
          <p:cNvPicPr>
            <a:picLocks noChangeAspect="1"/>
          </p:cNvPicPr>
          <p:nvPr/>
        </p:nvPicPr>
        <p:blipFill>
          <a:blip r:embed="rId18"/>
          <a:stretch>
            <a:fillRect/>
          </a:stretch>
        </p:blipFill>
        <p:spPr>
          <a:xfrm>
            <a:off x="4715508" y="3650280"/>
            <a:ext cx="2306785" cy="1356686"/>
          </a:xfrm>
          <a:prstGeom prst="rect">
            <a:avLst/>
          </a:prstGeom>
        </p:spPr>
      </p:pic>
    </p:spTree>
    <p:extLst>
      <p:ext uri="{BB962C8B-B14F-4D97-AF65-F5344CB8AC3E}">
        <p14:creationId xmlns:p14="http://schemas.microsoft.com/office/powerpoint/2010/main" val="398362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206509" y="919216"/>
            <a:ext cx="7946282" cy="1313671"/>
          </a:xfrm>
          <a:prstGeom prst="rect">
            <a:avLst/>
          </a:prstGeom>
          <a:solidFill>
            <a:srgbClr val="00B0F0"/>
          </a:solidFill>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8000" dirty="0"/>
              <a:t>Deployment</a:t>
            </a:r>
          </a:p>
        </p:txBody>
      </p:sp>
      <p:sp>
        <p:nvSpPr>
          <p:cNvPr id="11" name="Title 1"/>
          <p:cNvSpPr txBox="1">
            <a:spLocks/>
          </p:cNvSpPr>
          <p:nvPr/>
        </p:nvSpPr>
        <p:spPr>
          <a:xfrm>
            <a:off x="2206509" y="3001005"/>
            <a:ext cx="7946281" cy="1313671"/>
          </a:xfrm>
          <a:prstGeom prst="rect">
            <a:avLst/>
          </a:prstGeom>
          <a:solidFill>
            <a:srgbClr val="00B0F0"/>
          </a:solidFill>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8000" dirty="0"/>
              <a:t>Scale</a:t>
            </a:r>
          </a:p>
        </p:txBody>
      </p:sp>
      <p:sp>
        <p:nvSpPr>
          <p:cNvPr id="12" name="Title 1"/>
          <p:cNvSpPr txBox="1">
            <a:spLocks/>
          </p:cNvSpPr>
          <p:nvPr/>
        </p:nvSpPr>
        <p:spPr>
          <a:xfrm>
            <a:off x="2206509" y="5017129"/>
            <a:ext cx="7946282" cy="1313671"/>
          </a:xfrm>
          <a:prstGeom prst="rect">
            <a:avLst/>
          </a:prstGeom>
          <a:solidFill>
            <a:srgbClr val="00B0F0"/>
          </a:solidFill>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8000" dirty="0"/>
              <a:t>Traffic</a:t>
            </a:r>
          </a:p>
        </p:txBody>
      </p:sp>
      <p:grpSp>
        <p:nvGrpSpPr>
          <p:cNvPr id="10" name="Group 9"/>
          <p:cNvGrpSpPr/>
          <p:nvPr/>
        </p:nvGrpSpPr>
        <p:grpSpPr>
          <a:xfrm>
            <a:off x="10716975" y="6512312"/>
            <a:ext cx="1719500" cy="482213"/>
            <a:chOff x="9768227" y="5945169"/>
            <a:chExt cx="1915654" cy="565359"/>
          </a:xfrm>
        </p:grpSpPr>
        <p:sp>
          <p:nvSpPr>
            <p:cNvPr id="13"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bg1"/>
                  </a:solidFill>
                </a:rPr>
                <a:t>@</a:t>
              </a:r>
              <a:r>
                <a:rPr lang="en-US" sz="1800" dirty="0" err="1">
                  <a:solidFill>
                    <a:schemeClr val="bg1"/>
                  </a:solidFill>
                </a:rPr>
                <a:t>liliankasem</a:t>
              </a:r>
              <a:endParaRPr lang="en-US" sz="1800" dirty="0">
                <a:solidFill>
                  <a:schemeClr val="bg1"/>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29613211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8000" dirty="0">
                <a:solidFill>
                  <a:srgbClr val="00B0F0"/>
                </a:solidFill>
              </a:rPr>
              <a:t>Scale Up with Tiers &amp; Sizes</a:t>
            </a:r>
          </a:p>
        </p:txBody>
      </p:sp>
      <p:sp>
        <p:nvSpPr>
          <p:cNvPr id="10" name="Title 4"/>
          <p:cNvSpPr txBox="1">
            <a:spLocks/>
          </p:cNvSpPr>
          <p:nvPr/>
        </p:nvSpPr>
        <p:spPr>
          <a:xfrm>
            <a:off x="378923" y="2263351"/>
            <a:ext cx="4292829" cy="3850723"/>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marL="685800" indent="-685800">
              <a:buFont typeface="Courier New" panose="02070309020205020404" pitchFamily="49" charset="0"/>
              <a:buChar char="o"/>
            </a:pPr>
            <a:r>
              <a:rPr lang="en-GB" sz="4800" dirty="0">
                <a:solidFill>
                  <a:schemeClr val="tx1"/>
                </a:solidFill>
              </a:rPr>
              <a:t>Free</a:t>
            </a:r>
          </a:p>
          <a:p>
            <a:pPr marL="685800" indent="-685800">
              <a:buFont typeface="Courier New" panose="02070309020205020404" pitchFamily="49" charset="0"/>
              <a:buChar char="o"/>
            </a:pPr>
            <a:r>
              <a:rPr lang="en-GB" sz="4800" dirty="0">
                <a:solidFill>
                  <a:schemeClr val="tx1"/>
                </a:solidFill>
              </a:rPr>
              <a:t>Shared </a:t>
            </a:r>
          </a:p>
          <a:p>
            <a:pPr marL="685800" indent="-685800">
              <a:buFont typeface="Courier New" panose="02070309020205020404" pitchFamily="49" charset="0"/>
              <a:buChar char="o"/>
            </a:pPr>
            <a:r>
              <a:rPr lang="en-GB" sz="4800" dirty="0">
                <a:solidFill>
                  <a:schemeClr val="tx1"/>
                </a:solidFill>
              </a:rPr>
              <a:t>Basic</a:t>
            </a:r>
          </a:p>
          <a:p>
            <a:pPr marL="685800" indent="-685800">
              <a:buFont typeface="Courier New" panose="02070309020205020404" pitchFamily="49" charset="0"/>
              <a:buChar char="o"/>
            </a:pPr>
            <a:r>
              <a:rPr lang="en-GB" sz="4800" dirty="0">
                <a:solidFill>
                  <a:schemeClr val="tx1"/>
                </a:solidFill>
              </a:rPr>
              <a:t>Standard </a:t>
            </a:r>
          </a:p>
          <a:p>
            <a:pPr marL="685800" indent="-685800">
              <a:buFont typeface="Courier New" panose="02070309020205020404" pitchFamily="49" charset="0"/>
              <a:buChar char="o"/>
            </a:pPr>
            <a:r>
              <a:rPr lang="en-GB" sz="4800" dirty="0">
                <a:solidFill>
                  <a:schemeClr val="tx1"/>
                </a:solidFill>
              </a:rPr>
              <a:t>Premium</a:t>
            </a:r>
          </a:p>
        </p:txBody>
      </p:sp>
      <p:pic>
        <p:nvPicPr>
          <p:cNvPr id="6" name="Picture Placeholder 10"/>
          <p:cNvPicPr>
            <a:picLocks noChangeAspect="1"/>
          </p:cNvPicPr>
          <p:nvPr/>
        </p:nvPicPr>
        <p:blipFill rotWithShape="1">
          <a:blip r:embed="rId3">
            <a:extLst>
              <a:ext uri="{28A0092B-C50C-407E-A947-70E740481C1C}">
                <a14:useLocalDpi xmlns:a14="http://schemas.microsoft.com/office/drawing/2010/main" val="0"/>
              </a:ext>
            </a:extLst>
          </a:blip>
          <a:srcRect t="11172" b="11172"/>
          <a:stretch/>
        </p:blipFill>
        <p:spPr>
          <a:xfrm>
            <a:off x="6877788" y="1959722"/>
            <a:ext cx="4288889" cy="4457983"/>
          </a:xfrm>
          <a:prstGeom prst="rect">
            <a:avLst/>
          </a:prstGeom>
        </p:spPr>
      </p:pic>
      <p:grpSp>
        <p:nvGrpSpPr>
          <p:cNvPr id="8" name="Group 7"/>
          <p:cNvGrpSpPr/>
          <p:nvPr/>
        </p:nvGrpSpPr>
        <p:grpSpPr>
          <a:xfrm>
            <a:off x="10716975" y="6512312"/>
            <a:ext cx="1719500" cy="482213"/>
            <a:chOff x="9768227" y="5945169"/>
            <a:chExt cx="1915654" cy="565359"/>
          </a:xfrm>
        </p:grpSpPr>
        <p:sp>
          <p:nvSpPr>
            <p:cNvPr id="9"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28885398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8000" dirty="0">
                <a:solidFill>
                  <a:srgbClr val="00B0F0"/>
                </a:solidFill>
              </a:rPr>
              <a:t>Scale Out With </a:t>
            </a:r>
            <a:r>
              <a:rPr lang="en-GB" sz="8000" dirty="0" err="1">
                <a:solidFill>
                  <a:srgbClr val="00B0F0"/>
                </a:solidFill>
              </a:rPr>
              <a:t>AutoScale</a:t>
            </a:r>
            <a:endParaRPr lang="en-GB" sz="8000" dirty="0">
              <a:solidFill>
                <a:srgbClr val="00B0F0"/>
              </a:solidFill>
            </a:endParaRPr>
          </a:p>
        </p:txBody>
      </p:sp>
      <p:sp>
        <p:nvSpPr>
          <p:cNvPr id="10" name="Title 4"/>
          <p:cNvSpPr txBox="1">
            <a:spLocks/>
          </p:cNvSpPr>
          <p:nvPr/>
        </p:nvSpPr>
        <p:spPr>
          <a:xfrm>
            <a:off x="274640" y="2433250"/>
            <a:ext cx="7351913" cy="3960628"/>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marL="685800" indent="-685800">
              <a:buFont typeface="Courier New" panose="02070309020205020404" pitchFamily="49" charset="0"/>
              <a:buChar char="o"/>
            </a:pPr>
            <a:r>
              <a:rPr lang="en-GB" sz="4800" dirty="0">
                <a:solidFill>
                  <a:schemeClr val="tx1"/>
                </a:solidFill>
              </a:rPr>
              <a:t>Automatically</a:t>
            </a:r>
          </a:p>
          <a:p>
            <a:pPr marL="685800" indent="-685800">
              <a:buFont typeface="Courier New" panose="02070309020205020404" pitchFamily="49" charset="0"/>
              <a:buChar char="o"/>
            </a:pPr>
            <a:endParaRPr lang="en-GB" sz="4800" dirty="0">
              <a:solidFill>
                <a:schemeClr val="tx1"/>
              </a:solidFill>
            </a:endParaRPr>
          </a:p>
          <a:p>
            <a:pPr marL="685800" indent="-685800">
              <a:buFont typeface="Courier New" panose="02070309020205020404" pitchFamily="49" charset="0"/>
              <a:buChar char="o"/>
            </a:pPr>
            <a:r>
              <a:rPr lang="en-GB" sz="4800" dirty="0">
                <a:solidFill>
                  <a:schemeClr val="tx1"/>
                </a:solidFill>
              </a:rPr>
              <a:t>Scale by CPU or Schedule</a:t>
            </a:r>
          </a:p>
          <a:p>
            <a:endParaRPr lang="en-GB" sz="4800" dirty="0">
              <a:solidFill>
                <a:schemeClr val="tx1"/>
              </a:solidFill>
            </a:endParaRPr>
          </a:p>
          <a:p>
            <a:pPr marL="685800" indent="-685800">
              <a:buFont typeface="Courier New" panose="02070309020205020404" pitchFamily="49" charset="0"/>
              <a:buChar char="o"/>
            </a:pPr>
            <a:r>
              <a:rPr lang="en-GB" sz="4800" dirty="0">
                <a:solidFill>
                  <a:schemeClr val="tx1"/>
                </a:solidFill>
              </a:rPr>
              <a:t>Pay for what you use</a:t>
            </a:r>
          </a:p>
        </p:txBody>
      </p:sp>
      <p:pic>
        <p:nvPicPr>
          <p:cNvPr id="8" name="Picture Placeholder 2"/>
          <p:cNvPicPr>
            <a:picLocks noChangeAspect="1"/>
          </p:cNvPicPr>
          <p:nvPr/>
        </p:nvPicPr>
        <p:blipFill rotWithShape="1">
          <a:blip r:embed="rId3">
            <a:extLst>
              <a:ext uri="{28A0092B-C50C-407E-A947-70E740481C1C}">
                <a14:useLocalDpi xmlns:a14="http://schemas.microsoft.com/office/drawing/2010/main" val="0"/>
              </a:ext>
            </a:extLst>
          </a:blip>
          <a:srcRect t="3024" b="3024"/>
          <a:stretch/>
        </p:blipFill>
        <p:spPr>
          <a:xfrm>
            <a:off x="7691495" y="2044751"/>
            <a:ext cx="4288889" cy="4457983"/>
          </a:xfrm>
          <a:prstGeom prst="rect">
            <a:avLst/>
          </a:prstGeom>
        </p:spPr>
      </p:pic>
      <p:grpSp>
        <p:nvGrpSpPr>
          <p:cNvPr id="6" name="Group 5"/>
          <p:cNvGrpSpPr/>
          <p:nvPr/>
        </p:nvGrpSpPr>
        <p:grpSpPr>
          <a:xfrm>
            <a:off x="10716975" y="6512312"/>
            <a:ext cx="1719500" cy="482213"/>
            <a:chOff x="9768227" y="5945169"/>
            <a:chExt cx="1915654" cy="565359"/>
          </a:xfrm>
        </p:grpSpPr>
        <p:sp>
          <p:nvSpPr>
            <p:cNvPr id="9"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3724674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AutoSca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p:spPr>
      </p:pic>
    </p:spTree>
    <p:extLst>
      <p:ext uri="{BB962C8B-B14F-4D97-AF65-F5344CB8AC3E}">
        <p14:creationId xmlns:p14="http://schemas.microsoft.com/office/powerpoint/2010/main" val="1620907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83862" y="2159774"/>
            <a:ext cx="8791582" cy="3093869"/>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marL="0" marR="0" lvl="0" indent="0" algn="ctr" defTabSz="932293" rtl="0" eaLnBrk="1" fontAlgn="auto" latinLnBrk="0" hangingPunct="1">
              <a:lnSpc>
                <a:spcPct val="90000"/>
              </a:lnSpc>
              <a:spcBef>
                <a:spcPct val="0"/>
              </a:spcBef>
              <a:spcAft>
                <a:spcPts val="0"/>
              </a:spcAft>
              <a:buClrTx/>
              <a:buSzTx/>
              <a:buFontTx/>
              <a:buNone/>
              <a:tabLst/>
              <a:defRPr/>
            </a:pPr>
            <a:r>
              <a:rPr kumimoji="0" lang="en-GB" sz="9600" b="0" i="0" u="none" strike="noStrike" kern="1200" cap="none" spc="-102" normalizeH="0" baseline="0" noProof="0" dirty="0">
                <a:ln w="3175">
                  <a:noFill/>
                </a:ln>
                <a:solidFill>
                  <a:schemeClr val="bg1"/>
                </a:solidFill>
                <a:effectLst/>
                <a:uLnTx/>
                <a:uFillTx/>
                <a:latin typeface="+mj-lt"/>
                <a:ea typeface="+mn-ea"/>
                <a:cs typeface="Segoe UI" pitchFamily="34" charset="0"/>
              </a:rPr>
              <a:t>Lets talk about </a:t>
            </a:r>
            <a:r>
              <a:rPr kumimoji="0" lang="en-GB" sz="9600" b="1" i="0" u="none" strike="noStrike" kern="1200" cap="none" spc="-102" normalizeH="0" baseline="0" noProof="0" dirty="0">
                <a:ln w="3175">
                  <a:noFill/>
                </a:ln>
                <a:solidFill>
                  <a:srgbClr val="00B0F0"/>
                </a:solidFill>
                <a:effectLst>
                  <a:outerShdw blurRad="38100" dist="38100" dir="2700000" algn="tl">
                    <a:srgbClr val="000000">
                      <a:alpha val="43137"/>
                    </a:srgbClr>
                  </a:outerShdw>
                </a:effectLst>
                <a:uLnTx/>
                <a:uFillTx/>
                <a:latin typeface="+mj-lt"/>
                <a:ea typeface="+mn-ea"/>
                <a:cs typeface="Segoe UI" pitchFamily="34" charset="0"/>
              </a:rPr>
              <a:t>traffic manager</a:t>
            </a:r>
          </a:p>
        </p:txBody>
      </p:sp>
      <p:grpSp>
        <p:nvGrpSpPr>
          <p:cNvPr id="8" name="Group 7"/>
          <p:cNvGrpSpPr/>
          <p:nvPr/>
        </p:nvGrpSpPr>
        <p:grpSpPr>
          <a:xfrm>
            <a:off x="10716975" y="6512312"/>
            <a:ext cx="1719500" cy="482213"/>
            <a:chOff x="9768227" y="5945169"/>
            <a:chExt cx="1915654" cy="565359"/>
          </a:xfrm>
        </p:grpSpPr>
        <p:sp>
          <p:nvSpPr>
            <p:cNvPr id="10"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a:t>
              </a:r>
              <a:r>
                <a:rPr kumimoji="0" lang="en-US" sz="1800" b="0" i="0" u="none" strike="noStrike" kern="1200" cap="none" spc="0" normalizeH="0" baseline="0" noProof="0" dirty="0" err="1">
                  <a:ln>
                    <a:noFill/>
                  </a:ln>
                  <a:solidFill>
                    <a:schemeClr val="bg1"/>
                  </a:solidFill>
                  <a:effectLst/>
                  <a:uLnTx/>
                  <a:uFillTx/>
                  <a:latin typeface="+mj-lt"/>
                  <a:ea typeface="+mn-ea"/>
                  <a:cs typeface="+mn-cs"/>
                </a:rPr>
                <a:t>liliankasem</a:t>
              </a:r>
              <a:endParaRPr kumimoji="0" lang="en-US" sz="1800" b="0" i="0" u="none" strike="noStrike" kern="1200" cap="none" spc="0" normalizeH="0" baseline="0" noProof="0" dirty="0">
                <a:ln>
                  <a:noFill/>
                </a:ln>
                <a:solidFill>
                  <a:schemeClr val="bg1"/>
                </a:solidFill>
                <a:effectLst/>
                <a:uLnTx/>
                <a:uFillTx/>
                <a:latin typeface="+mj-lt"/>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239342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8000" dirty="0">
                <a:solidFill>
                  <a:srgbClr val="00B0F0"/>
                </a:solidFill>
              </a:rPr>
              <a:t>Traffic Manager</a:t>
            </a:r>
          </a:p>
        </p:txBody>
      </p:sp>
      <p:sp>
        <p:nvSpPr>
          <p:cNvPr id="10" name="Title 4"/>
          <p:cNvSpPr txBox="1">
            <a:spLocks/>
          </p:cNvSpPr>
          <p:nvPr/>
        </p:nvSpPr>
        <p:spPr>
          <a:xfrm>
            <a:off x="274640" y="2433250"/>
            <a:ext cx="7351913" cy="3960628"/>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marL="685800" marR="0" lvl="0" indent="-685800" algn="l" defTabSz="932293" rtl="0" eaLnBrk="1" fontAlgn="auto" latinLnBrk="0" hangingPunct="1">
              <a:lnSpc>
                <a:spcPct val="90000"/>
              </a:lnSpc>
              <a:spcBef>
                <a:spcPct val="0"/>
              </a:spcBef>
              <a:spcAft>
                <a:spcPts val="0"/>
              </a:spcAft>
              <a:buClrTx/>
              <a:buSzTx/>
              <a:buFont typeface="Courier New" panose="02070309020205020404" pitchFamily="49" charset="0"/>
              <a:buChar char="o"/>
              <a:tabLst/>
              <a:defRPr/>
            </a:pPr>
            <a:r>
              <a:rPr lang="en-GB" sz="4800" dirty="0">
                <a:solidFill>
                  <a:schemeClr val="tx1"/>
                </a:solidFill>
              </a:rPr>
              <a:t>Performance</a:t>
            </a:r>
            <a:endParaRPr kumimoji="0" lang="en-GB"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a:p>
            <a:pPr marL="685800" marR="0" lvl="0" indent="-685800" algn="l" defTabSz="932293" rtl="0" eaLnBrk="1" fontAlgn="auto" latinLnBrk="0" hangingPunct="1">
              <a:lnSpc>
                <a:spcPct val="90000"/>
              </a:lnSpc>
              <a:spcBef>
                <a:spcPct val="0"/>
              </a:spcBef>
              <a:spcAft>
                <a:spcPts val="0"/>
              </a:spcAft>
              <a:buClrTx/>
              <a:buSzTx/>
              <a:buFont typeface="Courier New" panose="02070309020205020404" pitchFamily="49" charset="0"/>
              <a:buChar char="o"/>
              <a:tabLst/>
              <a:defRPr/>
            </a:pPr>
            <a:endParaRPr kumimoji="0" lang="en-GB"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a:p>
            <a:pPr marL="685800" marR="0" lvl="0" indent="-685800" algn="l" defTabSz="932293" rtl="0" eaLnBrk="1" fontAlgn="auto" latinLnBrk="0" hangingPunct="1">
              <a:lnSpc>
                <a:spcPct val="90000"/>
              </a:lnSpc>
              <a:spcBef>
                <a:spcPct val="0"/>
              </a:spcBef>
              <a:spcAft>
                <a:spcPts val="0"/>
              </a:spcAft>
              <a:buClrTx/>
              <a:buSzTx/>
              <a:buFont typeface="Courier New" panose="02070309020205020404" pitchFamily="49" charset="0"/>
              <a:buChar char="o"/>
              <a:tabLst/>
              <a:defRPr/>
            </a:pPr>
            <a:r>
              <a:rPr lang="en-GB" sz="4800" dirty="0">
                <a:solidFill>
                  <a:schemeClr val="tx1"/>
                </a:solidFill>
              </a:rPr>
              <a:t>Weighted Round-Robin</a:t>
            </a:r>
            <a:endParaRPr kumimoji="0" lang="en-GB"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a:p>
            <a:pPr marL="685800" marR="0" lvl="0" indent="-685800" algn="l" defTabSz="932293" rtl="0" eaLnBrk="1" fontAlgn="auto" latinLnBrk="0" hangingPunct="1">
              <a:lnSpc>
                <a:spcPct val="90000"/>
              </a:lnSpc>
              <a:spcBef>
                <a:spcPct val="0"/>
              </a:spcBef>
              <a:spcAft>
                <a:spcPts val="0"/>
              </a:spcAft>
              <a:buClrTx/>
              <a:buSzTx/>
              <a:buFont typeface="Courier New" panose="02070309020205020404" pitchFamily="49" charset="0"/>
              <a:buChar char="o"/>
              <a:tabLst/>
              <a:defRPr/>
            </a:pPr>
            <a:endParaRPr kumimoji="0" lang="en-GB" sz="4800" b="0" i="0" u="none" strike="noStrike" kern="1200" cap="none" spc="-102" normalizeH="0" baseline="0" noProof="0" dirty="0">
              <a:ln w="3175">
                <a:noFill/>
              </a:ln>
              <a:solidFill>
                <a:schemeClr val="tx1"/>
              </a:solidFill>
              <a:effectLst/>
              <a:uLnTx/>
              <a:uFillTx/>
              <a:latin typeface="+mj-lt"/>
              <a:ea typeface="+mn-ea"/>
              <a:cs typeface="Segoe UI" pitchFamily="34" charset="0"/>
            </a:endParaRPr>
          </a:p>
          <a:p>
            <a:pPr marL="685800" marR="0" lvl="0" indent="-685800" algn="l" defTabSz="932293" rtl="0" eaLnBrk="1" fontAlgn="auto" latinLnBrk="0" hangingPunct="1">
              <a:lnSpc>
                <a:spcPct val="90000"/>
              </a:lnSpc>
              <a:spcBef>
                <a:spcPct val="0"/>
              </a:spcBef>
              <a:spcAft>
                <a:spcPts val="0"/>
              </a:spcAft>
              <a:buClrTx/>
              <a:buSzTx/>
              <a:buFont typeface="Courier New" panose="02070309020205020404" pitchFamily="49" charset="0"/>
              <a:buChar char="o"/>
              <a:tabLst/>
              <a:defRPr/>
            </a:pPr>
            <a:r>
              <a:rPr kumimoji="0" lang="en-GB" sz="4800" b="0" i="0" u="none" strike="noStrike" kern="1200" cap="none" spc="-102" normalizeH="0" baseline="0" noProof="0" dirty="0">
                <a:ln w="3175">
                  <a:noFill/>
                </a:ln>
                <a:solidFill>
                  <a:schemeClr val="tx1"/>
                </a:solidFill>
                <a:effectLst/>
                <a:uLnTx/>
                <a:uFillTx/>
                <a:latin typeface="+mj-lt"/>
                <a:ea typeface="+mn-ea"/>
                <a:cs typeface="Segoe UI" pitchFamily="34" charset="0"/>
              </a:rPr>
              <a:t>Failover</a:t>
            </a:r>
          </a:p>
        </p:txBody>
      </p:sp>
      <p:grpSp>
        <p:nvGrpSpPr>
          <p:cNvPr id="6" name="Group 5"/>
          <p:cNvGrpSpPr/>
          <p:nvPr/>
        </p:nvGrpSpPr>
        <p:grpSpPr>
          <a:xfrm>
            <a:off x="10716975" y="6512312"/>
            <a:ext cx="1719500" cy="482213"/>
            <a:chOff x="9768227" y="5945169"/>
            <a:chExt cx="1915654" cy="565359"/>
          </a:xfrm>
        </p:grpSpPr>
        <p:sp>
          <p:nvSpPr>
            <p:cNvPr id="9"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chemeClr val="tx1"/>
                  </a:solidFill>
                  <a:effectLst/>
                  <a:uLnTx/>
                  <a:uFillTx/>
                  <a:latin typeface="+mj-lt"/>
                  <a:ea typeface="+mn-ea"/>
                  <a:cs typeface="+mn-cs"/>
                </a:rPr>
                <a:t>@</a:t>
              </a:r>
              <a:r>
                <a:rPr kumimoji="0" lang="en-US" sz="1800" b="0" i="0" u="none" strike="noStrike" kern="1200" cap="none" spc="0" normalizeH="0" baseline="0" noProof="0" dirty="0" err="1">
                  <a:ln>
                    <a:noFill/>
                  </a:ln>
                  <a:solidFill>
                    <a:schemeClr val="tx1"/>
                  </a:solidFill>
                  <a:effectLst/>
                  <a:uLnTx/>
                  <a:uFillTx/>
                  <a:latin typeface="+mj-lt"/>
                  <a:ea typeface="+mn-ea"/>
                  <a:cs typeface="+mn-cs"/>
                </a:rPr>
                <a:t>liliankasem</a:t>
              </a:r>
              <a:endParaRPr kumimoji="0" lang="en-US" sz="1800" b="0" i="0" u="none" strike="noStrike" kern="1200" cap="none" spc="0" normalizeH="0" baseline="0" noProof="0" dirty="0">
                <a:ln>
                  <a:noFill/>
                </a:ln>
                <a:solidFill>
                  <a:schemeClr val="tx1"/>
                </a:solidFill>
                <a:effectLst/>
                <a:uLnTx/>
                <a:uFillTx/>
                <a:latin typeface="+mj-lt"/>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8840127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2559"/>
        </a:solidFill>
        <a:effectLst/>
      </p:bgPr>
    </p:bg>
    <p:spTree>
      <p:nvGrpSpPr>
        <p:cNvPr id="1" name=""/>
        <p:cNvGrpSpPr/>
        <p:nvPr/>
      </p:nvGrpSpPr>
      <p:grpSpPr>
        <a:xfrm>
          <a:off x="0" y="0"/>
          <a:ext cx="0" cy="0"/>
          <a:chOff x="0" y="0"/>
          <a:chExt cx="0" cy="0"/>
        </a:xfrm>
      </p:grpSpPr>
      <p:grpSp>
        <p:nvGrpSpPr>
          <p:cNvPr id="6" name="Group 5"/>
          <p:cNvGrpSpPr/>
          <p:nvPr/>
        </p:nvGrpSpPr>
        <p:grpSpPr>
          <a:xfrm>
            <a:off x="3280249" y="1262901"/>
            <a:ext cx="8935336" cy="4981404"/>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42752">
                <a:defRPr/>
              </a:pPr>
              <a:endParaRPr lang="en-US" sz="2447"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42752">
                <a:defRPr/>
              </a:pPr>
              <a:endParaRPr lang="en-US" sz="2447"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grpSp>
      <p:sp>
        <p:nvSpPr>
          <p:cNvPr id="1227" name="Title 1226"/>
          <p:cNvSpPr>
            <a:spLocks noGrp="1"/>
          </p:cNvSpPr>
          <p:nvPr>
            <p:ph type="title"/>
          </p:nvPr>
        </p:nvSpPr>
        <p:spPr>
          <a:xfrm>
            <a:off x="490207" y="506835"/>
            <a:ext cx="5495864" cy="1263145"/>
          </a:xfrm>
        </p:spPr>
        <p:txBody>
          <a:bodyPr anchor="t">
            <a:normAutofit/>
          </a:bodyPr>
          <a:lstStyle/>
          <a:p>
            <a:r>
              <a:rPr lang="en-US" sz="3264" dirty="0">
                <a:solidFill>
                  <a:schemeClr val="bg1"/>
                </a:solidFill>
              </a:rPr>
              <a:t>Intelligent customer routing with Traffic Manager</a:t>
            </a:r>
          </a:p>
        </p:txBody>
      </p:sp>
      <p:sp>
        <p:nvSpPr>
          <p:cNvPr id="1228" name="Title 4"/>
          <p:cNvSpPr txBox="1">
            <a:spLocks/>
          </p:cNvSpPr>
          <p:nvPr/>
        </p:nvSpPr>
        <p:spPr>
          <a:xfrm>
            <a:off x="454793" y="4874473"/>
            <a:ext cx="3795927" cy="534679"/>
          </a:xfrm>
          <a:prstGeom prst="rect">
            <a:avLst/>
          </a:prstGeom>
          <a:solidFill>
            <a:srgbClr val="92D050"/>
          </a:solidFill>
        </p:spPr>
        <p:txBody>
          <a:bodyPr vert="horz" lIns="93260" tIns="46630" rIns="93260" bIns="4663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56" dirty="0">
                <a:latin typeface="+mn-lt"/>
              </a:rPr>
              <a:t>www.yourapp.com</a:t>
            </a:r>
          </a:p>
        </p:txBody>
      </p:sp>
      <p:pic>
        <p:nvPicPr>
          <p:cNvPr id="1246" name="Picture 1245"/>
          <p:cNvPicPr>
            <a:picLocks noChangeAspect="1"/>
          </p:cNvPicPr>
          <p:nvPr/>
        </p:nvPicPr>
        <p:blipFill>
          <a:blip r:embed="rId3"/>
          <a:stretch>
            <a:fillRect/>
          </a:stretch>
        </p:blipFill>
        <p:spPr>
          <a:xfrm>
            <a:off x="4421658" y="1550928"/>
            <a:ext cx="1564413" cy="1447569"/>
          </a:xfrm>
          <a:prstGeom prst="rect">
            <a:avLst/>
          </a:prstGeom>
        </p:spPr>
      </p:pic>
      <p:pic>
        <p:nvPicPr>
          <p:cNvPr id="1247" name="Picture 1246"/>
          <p:cNvPicPr>
            <a:picLocks noChangeAspect="1"/>
          </p:cNvPicPr>
          <p:nvPr/>
        </p:nvPicPr>
        <p:blipFill>
          <a:blip r:embed="rId3"/>
          <a:stretch>
            <a:fillRect/>
          </a:stretch>
        </p:blipFill>
        <p:spPr>
          <a:xfrm>
            <a:off x="7585426" y="1232189"/>
            <a:ext cx="1564413" cy="1447569"/>
          </a:xfrm>
          <a:prstGeom prst="rect">
            <a:avLst/>
          </a:prstGeom>
        </p:spPr>
      </p:pic>
      <p:pic>
        <p:nvPicPr>
          <p:cNvPr id="1248" name="Picture 1247"/>
          <p:cNvPicPr>
            <a:picLocks noChangeAspect="1"/>
          </p:cNvPicPr>
          <p:nvPr/>
        </p:nvPicPr>
        <p:blipFill>
          <a:blip r:embed="rId3"/>
          <a:stretch>
            <a:fillRect/>
          </a:stretch>
        </p:blipFill>
        <p:spPr>
          <a:xfrm>
            <a:off x="10170745" y="2070351"/>
            <a:ext cx="1564413" cy="1447569"/>
          </a:xfrm>
          <a:prstGeom prst="rect">
            <a:avLst/>
          </a:prstGeom>
        </p:spPr>
      </p:pic>
      <p:cxnSp>
        <p:nvCxnSpPr>
          <p:cNvPr id="1250" name="Elbow Connector 1249"/>
          <p:cNvCxnSpPr>
            <a:stCxn id="1228" idx="0"/>
            <a:endCxn id="671" idx="5"/>
          </p:cNvCxnSpPr>
          <p:nvPr/>
        </p:nvCxnSpPr>
        <p:spPr>
          <a:xfrm rot="5400000" flipH="1" flipV="1">
            <a:off x="2634713" y="2837308"/>
            <a:ext cx="1755208" cy="2319121"/>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716701" y="214463"/>
            <a:ext cx="1296067" cy="8023954"/>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4013155" y="1139712"/>
            <a:ext cx="2074361" cy="5395159"/>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421658" y="2675218"/>
            <a:ext cx="336681" cy="323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Tree>
    <p:extLst>
      <p:ext uri="{BB962C8B-B14F-4D97-AF65-F5344CB8AC3E}">
        <p14:creationId xmlns:p14="http://schemas.microsoft.com/office/powerpoint/2010/main" val="90997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2559"/>
        </a:solidFill>
        <a:effectLst/>
      </p:bgPr>
    </p:bg>
    <p:spTree>
      <p:nvGrpSpPr>
        <p:cNvPr id="1" name=""/>
        <p:cNvGrpSpPr/>
        <p:nvPr/>
      </p:nvGrpSpPr>
      <p:grpSpPr>
        <a:xfrm>
          <a:off x="0" y="0"/>
          <a:ext cx="0" cy="0"/>
          <a:chOff x="0" y="0"/>
          <a:chExt cx="0" cy="0"/>
        </a:xfrm>
      </p:grpSpPr>
      <p:grpSp>
        <p:nvGrpSpPr>
          <p:cNvPr id="6" name="Group 5"/>
          <p:cNvGrpSpPr/>
          <p:nvPr/>
        </p:nvGrpSpPr>
        <p:grpSpPr>
          <a:xfrm>
            <a:off x="3280249" y="1262901"/>
            <a:ext cx="8935336" cy="4981404"/>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42752">
                <a:defRPr/>
              </a:pPr>
              <a:endParaRPr lang="en-US" sz="2447"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42752">
                <a:defRPr/>
              </a:pPr>
              <a:endParaRPr lang="en-US" sz="2447"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42752">
                <a:defRPr/>
              </a:pPr>
              <a:endParaRPr lang="en-US" sz="2447"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752">
                <a:defRPr/>
              </a:pPr>
              <a:endParaRPr lang="en-US" sz="2447" kern="0">
                <a:solidFill>
                  <a:srgbClr val="292929"/>
                </a:solidFill>
              </a:endParaRPr>
            </a:p>
          </p:txBody>
        </p:sp>
      </p:grpSp>
      <p:sp>
        <p:nvSpPr>
          <p:cNvPr id="1227" name="Title 1226"/>
          <p:cNvSpPr>
            <a:spLocks noGrp="1"/>
          </p:cNvSpPr>
          <p:nvPr>
            <p:ph type="title"/>
          </p:nvPr>
        </p:nvSpPr>
        <p:spPr>
          <a:xfrm>
            <a:off x="490207" y="506835"/>
            <a:ext cx="5495864" cy="1263145"/>
          </a:xfrm>
        </p:spPr>
        <p:txBody>
          <a:bodyPr anchor="t">
            <a:normAutofit/>
          </a:bodyPr>
          <a:lstStyle/>
          <a:p>
            <a:r>
              <a:rPr lang="en-US" sz="3264" dirty="0">
                <a:solidFill>
                  <a:schemeClr val="bg1"/>
                </a:solidFill>
              </a:rPr>
              <a:t>Intelligent customer routing </a:t>
            </a:r>
            <a:br>
              <a:rPr lang="en-US" sz="3264" dirty="0">
                <a:solidFill>
                  <a:schemeClr val="bg1"/>
                </a:solidFill>
              </a:rPr>
            </a:br>
            <a:r>
              <a:rPr lang="en-US" sz="3264" dirty="0">
                <a:solidFill>
                  <a:schemeClr val="bg1"/>
                </a:solidFill>
              </a:rPr>
              <a:t>with Traffic Manager</a:t>
            </a:r>
          </a:p>
        </p:txBody>
      </p:sp>
      <p:sp>
        <p:nvSpPr>
          <p:cNvPr id="1228" name="Title 4"/>
          <p:cNvSpPr txBox="1">
            <a:spLocks/>
          </p:cNvSpPr>
          <p:nvPr/>
        </p:nvSpPr>
        <p:spPr>
          <a:xfrm>
            <a:off x="454793" y="4874473"/>
            <a:ext cx="3795927" cy="534679"/>
          </a:xfrm>
          <a:prstGeom prst="rect">
            <a:avLst/>
          </a:prstGeom>
          <a:solidFill>
            <a:srgbClr val="92D050"/>
          </a:solidFill>
        </p:spPr>
        <p:txBody>
          <a:bodyPr vert="horz" lIns="93260" tIns="46630" rIns="93260" bIns="4663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56" dirty="0">
                <a:latin typeface="+mn-lt"/>
              </a:rPr>
              <a:t>www.yourapp.com</a:t>
            </a:r>
          </a:p>
        </p:txBody>
      </p:sp>
      <p:pic>
        <p:nvPicPr>
          <p:cNvPr id="1246" name="Picture 1245"/>
          <p:cNvPicPr>
            <a:picLocks noChangeAspect="1"/>
          </p:cNvPicPr>
          <p:nvPr/>
        </p:nvPicPr>
        <p:blipFill>
          <a:blip r:embed="rId3"/>
          <a:stretch>
            <a:fillRect/>
          </a:stretch>
        </p:blipFill>
        <p:spPr>
          <a:xfrm>
            <a:off x="4421658" y="1550928"/>
            <a:ext cx="1564413" cy="1447569"/>
          </a:xfrm>
          <a:prstGeom prst="rect">
            <a:avLst/>
          </a:prstGeom>
        </p:spPr>
      </p:pic>
      <p:pic>
        <p:nvPicPr>
          <p:cNvPr id="1247" name="Picture 1246"/>
          <p:cNvPicPr>
            <a:picLocks noChangeAspect="1"/>
          </p:cNvPicPr>
          <p:nvPr/>
        </p:nvPicPr>
        <p:blipFill>
          <a:blip r:embed="rId3"/>
          <a:stretch>
            <a:fillRect/>
          </a:stretch>
        </p:blipFill>
        <p:spPr>
          <a:xfrm>
            <a:off x="7585426" y="1232189"/>
            <a:ext cx="1564413" cy="1447569"/>
          </a:xfrm>
          <a:prstGeom prst="rect">
            <a:avLst/>
          </a:prstGeom>
        </p:spPr>
      </p:pic>
      <p:pic>
        <p:nvPicPr>
          <p:cNvPr id="1248" name="Picture 1247"/>
          <p:cNvPicPr>
            <a:picLocks noChangeAspect="1"/>
          </p:cNvPicPr>
          <p:nvPr/>
        </p:nvPicPr>
        <p:blipFill>
          <a:blip r:embed="rId3"/>
          <a:stretch>
            <a:fillRect/>
          </a:stretch>
        </p:blipFill>
        <p:spPr>
          <a:xfrm>
            <a:off x="10170745" y="2070351"/>
            <a:ext cx="1564413" cy="1447569"/>
          </a:xfrm>
          <a:prstGeom prst="rect">
            <a:avLst/>
          </a:prstGeom>
        </p:spPr>
      </p:pic>
      <p:cxnSp>
        <p:nvCxnSpPr>
          <p:cNvPr id="1250" name="Elbow Connector 1249"/>
          <p:cNvCxnSpPr>
            <a:stCxn id="1228" idx="0"/>
            <a:endCxn id="671" idx="5"/>
          </p:cNvCxnSpPr>
          <p:nvPr/>
        </p:nvCxnSpPr>
        <p:spPr>
          <a:xfrm rot="5400000" flipH="1" flipV="1">
            <a:off x="2634713" y="2837308"/>
            <a:ext cx="1755208" cy="2319121"/>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716701" y="214463"/>
            <a:ext cx="1296067" cy="8023954"/>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4013155" y="1139712"/>
            <a:ext cx="2074361" cy="5395159"/>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421658" y="2675218"/>
            <a:ext cx="336681" cy="323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pic>
        <p:nvPicPr>
          <p:cNvPr id="3" name="Picture 2"/>
          <p:cNvPicPr>
            <a:picLocks noChangeAspect="1"/>
          </p:cNvPicPr>
          <p:nvPr/>
        </p:nvPicPr>
        <p:blipFill>
          <a:blip r:embed="rId4"/>
          <a:stretch>
            <a:fillRect/>
          </a:stretch>
        </p:blipFill>
        <p:spPr>
          <a:xfrm>
            <a:off x="7585427" y="1217368"/>
            <a:ext cx="1582062" cy="1457850"/>
          </a:xfrm>
          <a:prstGeom prst="rect">
            <a:avLst/>
          </a:prstGeom>
        </p:spPr>
      </p:pic>
    </p:spTree>
    <p:extLst>
      <p:ext uri="{BB962C8B-B14F-4D97-AF65-F5344CB8AC3E}">
        <p14:creationId xmlns:p14="http://schemas.microsoft.com/office/powerpoint/2010/main" val="214976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398" t="9328" r="33818" b="29045"/>
          <a:stretch/>
        </p:blipFill>
        <p:spPr>
          <a:xfrm>
            <a:off x="0" y="0"/>
            <a:ext cx="12436475" cy="6994525"/>
          </a:xfrm>
          <a:prstGeom prst="rect">
            <a:avLst/>
          </a:prstGeom>
        </p:spPr>
      </p:pic>
      <p:grpSp>
        <p:nvGrpSpPr>
          <p:cNvPr id="10" name="Group 9"/>
          <p:cNvGrpSpPr/>
          <p:nvPr/>
        </p:nvGrpSpPr>
        <p:grpSpPr>
          <a:xfrm>
            <a:off x="10716975" y="6512312"/>
            <a:ext cx="1719500" cy="482213"/>
            <a:chOff x="9768227" y="5945169"/>
            <a:chExt cx="1915654" cy="565359"/>
          </a:xfrm>
        </p:grpSpPr>
        <p:sp>
          <p:nvSpPr>
            <p:cNvPr id="13"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16893366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206509" y="919216"/>
            <a:ext cx="7946282" cy="1313671"/>
          </a:xfrm>
          <a:prstGeom prst="rect">
            <a:avLst/>
          </a:prstGeom>
          <a:solidFill>
            <a:srgbClr val="00B0F0"/>
          </a:solidFill>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8000" dirty="0"/>
              <a:t>Deployment</a:t>
            </a:r>
          </a:p>
        </p:txBody>
      </p:sp>
      <p:sp>
        <p:nvSpPr>
          <p:cNvPr id="11" name="Title 1"/>
          <p:cNvSpPr txBox="1">
            <a:spLocks/>
          </p:cNvSpPr>
          <p:nvPr/>
        </p:nvSpPr>
        <p:spPr>
          <a:xfrm>
            <a:off x="2206509" y="3001005"/>
            <a:ext cx="7946281" cy="1313671"/>
          </a:xfrm>
          <a:prstGeom prst="rect">
            <a:avLst/>
          </a:prstGeom>
          <a:solidFill>
            <a:srgbClr val="00B0F0"/>
          </a:solidFill>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8000" dirty="0"/>
              <a:t>Scale</a:t>
            </a:r>
          </a:p>
        </p:txBody>
      </p:sp>
      <p:sp>
        <p:nvSpPr>
          <p:cNvPr id="12" name="Title 1"/>
          <p:cNvSpPr txBox="1">
            <a:spLocks/>
          </p:cNvSpPr>
          <p:nvPr/>
        </p:nvSpPr>
        <p:spPr>
          <a:xfrm>
            <a:off x="2206509" y="5017129"/>
            <a:ext cx="7946282" cy="1313671"/>
          </a:xfrm>
          <a:prstGeom prst="rect">
            <a:avLst/>
          </a:prstGeom>
          <a:solidFill>
            <a:srgbClr val="00B0F0"/>
          </a:solidFill>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8000" dirty="0"/>
              <a:t>Traffic</a:t>
            </a:r>
          </a:p>
        </p:txBody>
      </p:sp>
      <p:grpSp>
        <p:nvGrpSpPr>
          <p:cNvPr id="10" name="Group 9"/>
          <p:cNvGrpSpPr/>
          <p:nvPr/>
        </p:nvGrpSpPr>
        <p:grpSpPr>
          <a:xfrm>
            <a:off x="10716975" y="6512312"/>
            <a:ext cx="1719500" cy="482213"/>
            <a:chOff x="9768227" y="5945169"/>
            <a:chExt cx="1915654" cy="565359"/>
          </a:xfrm>
        </p:grpSpPr>
        <p:sp>
          <p:nvSpPr>
            <p:cNvPr id="13"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bg1"/>
                  </a:solidFill>
                </a:rPr>
                <a:t>@</a:t>
              </a:r>
              <a:r>
                <a:rPr lang="en-US" sz="1800" dirty="0" err="1">
                  <a:solidFill>
                    <a:schemeClr val="bg1"/>
                  </a:solidFill>
                </a:rPr>
                <a:t>liliankasem</a:t>
              </a:r>
              <a:endParaRPr lang="en-US" sz="1800" dirty="0">
                <a:solidFill>
                  <a:schemeClr val="bg1"/>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17104888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B0F0"/>
                </a:solidFill>
              </a:rPr>
              <a:t>Call to Action</a:t>
            </a:r>
          </a:p>
        </p:txBody>
      </p:sp>
      <p:sp>
        <p:nvSpPr>
          <p:cNvPr id="2" name="Text Placeholder 1"/>
          <p:cNvSpPr>
            <a:spLocks noGrp="1"/>
          </p:cNvSpPr>
          <p:nvPr>
            <p:ph type="body" sz="quarter" idx="4294967295"/>
          </p:nvPr>
        </p:nvSpPr>
        <p:spPr>
          <a:xfrm>
            <a:off x="280179" y="1212853"/>
            <a:ext cx="11884025" cy="5730745"/>
          </a:xfrm>
        </p:spPr>
        <p:txBody>
          <a:bodyPr/>
          <a:lstStyle/>
          <a:p>
            <a:pPr marL="0" indent="0">
              <a:spcBef>
                <a:spcPts val="1800"/>
              </a:spcBef>
              <a:buNone/>
            </a:pPr>
            <a:r>
              <a:rPr lang="en-US" sz="3600" dirty="0"/>
              <a:t>The demos</a:t>
            </a:r>
            <a:endParaRPr lang="en-US" sz="2000" dirty="0"/>
          </a:p>
          <a:p>
            <a:pPr marL="0" indent="0" algn="ctr">
              <a:spcBef>
                <a:spcPts val="1800"/>
              </a:spcBef>
              <a:buNone/>
            </a:pPr>
            <a:r>
              <a:rPr lang="en-US" sz="4000" b="1" u="sng" dirty="0">
                <a:effectLst>
                  <a:outerShdw blurRad="38100" dist="38100" dir="2700000" algn="tl">
                    <a:srgbClr val="000000">
                      <a:alpha val="43137"/>
                    </a:srgbClr>
                  </a:outerShdw>
                </a:effectLst>
              </a:rPr>
              <a:t>github.com/liliankasem/</a:t>
            </a:r>
            <a:r>
              <a:rPr lang="en-US" sz="4000" b="1" u="sng" dirty="0" err="1">
                <a:effectLst>
                  <a:outerShdw blurRad="38100" dist="38100" dir="2700000" algn="tl">
                    <a:srgbClr val="000000">
                      <a:alpha val="43137"/>
                    </a:srgbClr>
                  </a:outerShdw>
                </a:effectLst>
              </a:rPr>
              <a:t>deploymentslots</a:t>
            </a:r>
            <a:endParaRPr lang="en-US" sz="800" dirty="0"/>
          </a:p>
          <a:p>
            <a:pPr marL="0" indent="0">
              <a:spcBef>
                <a:spcPts val="1800"/>
              </a:spcBef>
              <a:buNone/>
            </a:pPr>
            <a:endParaRPr lang="en-US" sz="1800" dirty="0"/>
          </a:p>
          <a:p>
            <a:pPr marL="0" indent="0">
              <a:spcBef>
                <a:spcPts val="1800"/>
              </a:spcBef>
              <a:buNone/>
            </a:pPr>
            <a:r>
              <a:rPr lang="en-US" sz="3600" dirty="0"/>
              <a:t>Sign up and get started today for free at</a:t>
            </a:r>
          </a:p>
          <a:p>
            <a:pPr marL="0" indent="0" algn="ctr">
              <a:spcBef>
                <a:spcPts val="1800"/>
              </a:spcBef>
              <a:buNone/>
            </a:pPr>
            <a:r>
              <a:rPr lang="en-US" sz="4000" b="1" u="sng" dirty="0">
                <a:effectLst>
                  <a:outerShdw blurRad="38100" dist="38100" dir="2700000" algn="tl">
                    <a:srgbClr val="000000">
                      <a:alpha val="43137"/>
                    </a:srgbClr>
                  </a:outerShdw>
                </a:effectLst>
              </a:rPr>
              <a:t>azure.com</a:t>
            </a:r>
          </a:p>
          <a:p>
            <a:pPr marL="0" indent="0">
              <a:buNone/>
            </a:pPr>
            <a:endParaRPr lang="en-US" sz="600" dirty="0"/>
          </a:p>
          <a:p>
            <a:pPr marL="0" indent="0">
              <a:buNone/>
            </a:pPr>
            <a:endParaRPr lang="en-US" sz="1800" dirty="0"/>
          </a:p>
          <a:p>
            <a:pPr marL="0" indent="0">
              <a:buNone/>
            </a:pPr>
            <a:r>
              <a:rPr lang="en-US" sz="3600" dirty="0"/>
              <a:t>Contact me</a:t>
            </a:r>
          </a:p>
          <a:p>
            <a:pPr marL="0" indent="0">
              <a:buNone/>
            </a:pPr>
            <a:r>
              <a:rPr lang="en-US" sz="3600" dirty="0"/>
              <a:t>	 @liliankasem</a:t>
            </a:r>
          </a:p>
          <a:p>
            <a:pPr marL="0" indent="0">
              <a:buNone/>
            </a:pPr>
            <a:r>
              <a:rPr lang="en-US" sz="3600" dirty="0"/>
              <a:t>	 likasem@microsoft.com</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323" y="5680751"/>
            <a:ext cx="437704" cy="437704"/>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8382" t="11635" r="67927" b="10403"/>
          <a:stretch/>
        </p:blipFill>
        <p:spPr>
          <a:xfrm>
            <a:off x="686913" y="6118315"/>
            <a:ext cx="562523" cy="680948"/>
          </a:xfrm>
          <a:prstGeom prst="rect">
            <a:avLst/>
          </a:prstGeom>
        </p:spPr>
      </p:pic>
    </p:spTree>
    <p:extLst>
      <p:ext uri="{BB962C8B-B14F-4D97-AF65-F5344CB8AC3E}">
        <p14:creationId xmlns:p14="http://schemas.microsoft.com/office/powerpoint/2010/main" val="9230241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619599" y="3909107"/>
            <a:ext cx="3655790" cy="2656490"/>
            <a:chOff x="6276897" y="3836981"/>
            <a:chExt cx="2584077" cy="1884179"/>
          </a:xfrm>
          <a:gradFill>
            <a:gsLst>
              <a:gs pos="98000">
                <a:schemeClr val="bg1">
                  <a:lumMod val="75000"/>
                </a:schemeClr>
              </a:gs>
              <a:gs pos="0">
                <a:schemeClr val="tx2">
                  <a:lumMod val="25000"/>
                </a:schemeClr>
              </a:gs>
            </a:gsLst>
            <a:lin ang="5400000" scaled="1"/>
          </a:gradFill>
        </p:grpSpPr>
        <p:sp>
          <p:nvSpPr>
            <p:cNvPr id="10" name="TextBox 9"/>
            <p:cNvSpPr txBox="1"/>
            <p:nvPr/>
          </p:nvSpPr>
          <p:spPr>
            <a:xfrm>
              <a:off x="6276897" y="4696211"/>
              <a:ext cx="2584077" cy="463405"/>
            </a:xfrm>
            <a:prstGeom prst="flowChartOffpageConnector">
              <a:avLst/>
            </a:prstGeom>
            <a:noFill/>
          </p:spPr>
          <p:txBody>
            <a:bodyPr wrap="square" rtlCol="0">
              <a:spAutoFit/>
            </a:bodyPr>
            <a:lstStyle/>
            <a:p>
              <a:pPr algn="ctr" defTabSz="914340">
                <a:defRPr/>
              </a:pPr>
              <a:r>
                <a:rPr lang="en-US" sz="1873" b="1" kern="0" cap="all" dirty="0" err="1">
                  <a:solidFill>
                    <a:srgbClr val="FFFFFF"/>
                  </a:solidFill>
                </a:rPr>
                <a:t>Api</a:t>
              </a:r>
              <a:r>
                <a:rPr lang="en-US" sz="1873" b="1" kern="0" cap="all" dirty="0">
                  <a:solidFill>
                    <a:srgbClr val="FFFFFF"/>
                  </a:solidFill>
                </a:rPr>
                <a:t> Apps</a:t>
              </a:r>
            </a:p>
          </p:txBody>
        </p:sp>
        <p:sp>
          <p:nvSpPr>
            <p:cNvPr id="11" name="TextBox 10"/>
            <p:cNvSpPr txBox="1"/>
            <p:nvPr/>
          </p:nvSpPr>
          <p:spPr>
            <a:xfrm>
              <a:off x="6276897" y="5112534"/>
              <a:ext cx="2584077" cy="608626"/>
            </a:xfrm>
            <a:prstGeom prst="flowChartOffpageConnector">
              <a:avLst/>
            </a:prstGeom>
            <a:noFill/>
          </p:spPr>
          <p:txBody>
            <a:bodyPr wrap="square" lIns="186495" rIns="186495" rtlCol="0">
              <a:spAutoFit/>
            </a:bodyPr>
            <a:lstStyle/>
            <a:p>
              <a:pPr algn="ctr" defTabSz="914340">
                <a:lnSpc>
                  <a:spcPts val="1530"/>
                </a:lnSpc>
                <a:defRPr/>
              </a:pPr>
              <a:r>
                <a:rPr lang="en-US" sz="2400" kern="0" dirty="0">
                  <a:solidFill>
                    <a:srgbClr val="FFFFFF"/>
                  </a:solidFill>
                  <a:latin typeface="Segoe UI Light"/>
                </a:rPr>
                <a:t>Easily build and consume</a:t>
              </a:r>
            </a:p>
            <a:p>
              <a:pPr algn="ctr" defTabSz="914340">
                <a:lnSpc>
                  <a:spcPts val="1530"/>
                </a:lnSpc>
                <a:defRPr/>
              </a:pPr>
              <a:endParaRPr lang="en-US" sz="2400" kern="0" dirty="0">
                <a:solidFill>
                  <a:srgbClr val="FFFFFF"/>
                </a:solidFill>
                <a:latin typeface="Segoe UI Light"/>
              </a:endParaRPr>
            </a:p>
            <a:p>
              <a:pPr algn="ctr" defTabSz="914340">
                <a:lnSpc>
                  <a:spcPts val="1530"/>
                </a:lnSpc>
                <a:defRPr/>
              </a:pPr>
              <a:r>
                <a:rPr lang="en-US" sz="2400" kern="0" dirty="0">
                  <a:solidFill>
                    <a:srgbClr val="FFFFFF"/>
                  </a:solidFill>
                  <a:latin typeface="Segoe UI Light"/>
                </a:rPr>
                <a:t> APIs in the cloud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8209" y="3836981"/>
              <a:ext cx="821452" cy="821452"/>
            </a:xfrm>
            <a:prstGeom prst="flowChartOffpageConnector">
              <a:avLst/>
            </a:prstGeom>
            <a:noFill/>
          </p:spPr>
        </p:pic>
      </p:grpSp>
      <p:grpSp>
        <p:nvGrpSpPr>
          <p:cNvPr id="13" name="Group 12"/>
          <p:cNvGrpSpPr/>
          <p:nvPr/>
        </p:nvGrpSpPr>
        <p:grpSpPr>
          <a:xfrm>
            <a:off x="-142643" y="588598"/>
            <a:ext cx="4690470" cy="2526559"/>
            <a:chOff x="5563520" y="952400"/>
            <a:chExt cx="3381437" cy="1670999"/>
          </a:xfrm>
        </p:grpSpPr>
        <p:grpSp>
          <p:nvGrpSpPr>
            <p:cNvPr id="14" name="Group 13"/>
            <p:cNvGrpSpPr/>
            <p:nvPr/>
          </p:nvGrpSpPr>
          <p:grpSpPr>
            <a:xfrm>
              <a:off x="5563520" y="1750113"/>
              <a:ext cx="3381437" cy="873286"/>
              <a:chOff x="446273" y="4696209"/>
              <a:chExt cx="2982635" cy="856241"/>
            </a:xfrm>
          </p:grpSpPr>
          <p:sp>
            <p:nvSpPr>
              <p:cNvPr id="16" name="TextBox 15"/>
              <p:cNvSpPr txBox="1"/>
              <p:nvPr/>
            </p:nvSpPr>
            <p:spPr>
              <a:xfrm>
                <a:off x="634689" y="4696209"/>
                <a:ext cx="2584076" cy="459797"/>
              </a:xfrm>
              <a:prstGeom prst="hexagon">
                <a:avLst/>
              </a:prstGeom>
              <a:noFill/>
            </p:spPr>
            <p:txBody>
              <a:bodyPr wrap="square" rtlCol="0">
                <a:spAutoFit/>
              </a:bodyPr>
              <a:lstStyle/>
              <a:p>
                <a:pPr algn="ctr" defTabSz="914340">
                  <a:defRPr/>
                </a:pPr>
                <a:r>
                  <a:rPr lang="en-US" sz="1873" b="1" kern="0" cap="all" dirty="0">
                    <a:solidFill>
                      <a:srgbClr val="FFFFFF"/>
                    </a:solidFill>
                  </a:rPr>
                  <a:t>Web Apps</a:t>
                </a:r>
              </a:p>
            </p:txBody>
          </p:sp>
          <p:sp>
            <p:nvSpPr>
              <p:cNvPr id="17" name="TextBox 16"/>
              <p:cNvSpPr txBox="1"/>
              <p:nvPr/>
            </p:nvSpPr>
            <p:spPr>
              <a:xfrm>
                <a:off x="446273" y="5017602"/>
                <a:ext cx="2982635" cy="534848"/>
              </a:xfrm>
              <a:prstGeom prst="hexagon">
                <a:avLst/>
              </a:prstGeom>
              <a:noFill/>
            </p:spPr>
            <p:txBody>
              <a:bodyPr wrap="square" lIns="186495" rIns="186495" rtlCol="0">
                <a:spAutoFit/>
              </a:bodyPr>
              <a:lstStyle/>
              <a:p>
                <a:pPr algn="ctr" defTabSz="914340">
                  <a:lnSpc>
                    <a:spcPts val="1530"/>
                  </a:lnSpc>
                  <a:defRPr/>
                </a:pPr>
                <a:r>
                  <a:rPr lang="en-US" sz="2400" kern="0" dirty="0">
                    <a:solidFill>
                      <a:srgbClr val="FFFFFF"/>
                    </a:solidFill>
                    <a:latin typeface="Segoe UI Light"/>
                  </a:rPr>
                  <a:t>Web apps that scale </a:t>
                </a:r>
              </a:p>
              <a:p>
                <a:pPr algn="ctr" defTabSz="914340">
                  <a:lnSpc>
                    <a:spcPts val="1530"/>
                  </a:lnSpc>
                  <a:defRPr/>
                </a:pPr>
                <a:endParaRPr lang="en-US" sz="2400" kern="0" dirty="0">
                  <a:solidFill>
                    <a:srgbClr val="FFFFFF"/>
                  </a:solidFill>
                  <a:latin typeface="Segoe UI Light"/>
                </a:endParaRPr>
              </a:p>
              <a:p>
                <a:pPr algn="ctr" defTabSz="914340">
                  <a:lnSpc>
                    <a:spcPts val="1530"/>
                  </a:lnSpc>
                  <a:defRPr/>
                </a:pPr>
                <a:r>
                  <a:rPr lang="en-US" sz="2400" kern="0" dirty="0">
                    <a:solidFill>
                      <a:srgbClr val="FFFFFF"/>
                    </a:solidFill>
                    <a:latin typeface="Segoe UI Light"/>
                  </a:rPr>
                  <a:t>with your business</a:t>
                </a:r>
              </a:p>
            </p:txBody>
          </p:sp>
        </p:grpSp>
        <p:pic>
          <p:nvPicPr>
            <p:cNvPr id="15" name="Picture 14"/>
            <p:cNvPicPr>
              <a:picLocks noChangeAspect="1"/>
            </p:cNvPicPr>
            <p:nvPr/>
          </p:nvPicPr>
          <p:blipFill>
            <a:blip r:embed="rId4"/>
            <a:stretch>
              <a:fillRect/>
            </a:stretch>
          </p:blipFill>
          <p:spPr>
            <a:xfrm>
              <a:off x="6910333" y="952400"/>
              <a:ext cx="724385" cy="707495"/>
            </a:xfrm>
            <a:prstGeom prst="rect">
              <a:avLst/>
            </a:prstGeom>
          </p:spPr>
        </p:pic>
      </p:grpSp>
      <p:grpSp>
        <p:nvGrpSpPr>
          <p:cNvPr id="18" name="Group 17"/>
          <p:cNvGrpSpPr/>
          <p:nvPr/>
        </p:nvGrpSpPr>
        <p:grpSpPr>
          <a:xfrm>
            <a:off x="246700" y="4015458"/>
            <a:ext cx="4173128" cy="2491381"/>
            <a:chOff x="8487700" y="3902193"/>
            <a:chExt cx="3008477" cy="1633352"/>
          </a:xfrm>
        </p:grpSpPr>
        <p:grpSp>
          <p:nvGrpSpPr>
            <p:cNvPr id="19" name="Group 18"/>
            <p:cNvGrpSpPr/>
            <p:nvPr/>
          </p:nvGrpSpPr>
          <p:grpSpPr>
            <a:xfrm>
              <a:off x="8487700" y="4723921"/>
              <a:ext cx="3008477" cy="811624"/>
              <a:chOff x="8498159" y="4598637"/>
              <a:chExt cx="2949755" cy="795783"/>
            </a:xfrm>
          </p:grpSpPr>
          <p:sp>
            <p:nvSpPr>
              <p:cNvPr id="21" name="TextBox 20"/>
              <p:cNvSpPr txBox="1"/>
              <p:nvPr/>
            </p:nvSpPr>
            <p:spPr>
              <a:xfrm>
                <a:off x="8537280" y="4598637"/>
                <a:ext cx="2584077" cy="373178"/>
              </a:xfrm>
              <a:prstGeom prst="rect">
                <a:avLst/>
              </a:prstGeom>
              <a:noFill/>
            </p:spPr>
            <p:txBody>
              <a:bodyPr wrap="square" rtlCol="0">
                <a:spAutoFit/>
              </a:bodyPr>
              <a:lstStyle/>
              <a:p>
                <a:pPr algn="ctr" defTabSz="914340">
                  <a:defRPr/>
                </a:pPr>
                <a:r>
                  <a:rPr lang="en-US" sz="1873" b="1" kern="0" cap="all" dirty="0">
                    <a:solidFill>
                      <a:srgbClr val="FFFFFF"/>
                    </a:solidFill>
                  </a:rPr>
                  <a:t>LOGIC Apps</a:t>
                </a:r>
              </a:p>
            </p:txBody>
          </p:sp>
          <p:sp>
            <p:nvSpPr>
              <p:cNvPr id="22" name="TextBox 21"/>
              <p:cNvSpPr txBox="1"/>
              <p:nvPr/>
            </p:nvSpPr>
            <p:spPr>
              <a:xfrm>
                <a:off x="8498159" y="4964118"/>
                <a:ext cx="2949755" cy="430302"/>
              </a:xfrm>
              <a:prstGeom prst="rect">
                <a:avLst/>
              </a:prstGeom>
              <a:noFill/>
            </p:spPr>
            <p:txBody>
              <a:bodyPr wrap="square" lIns="186495" rIns="186495" rtlCol="0">
                <a:spAutoFit/>
              </a:bodyPr>
              <a:lstStyle/>
              <a:p>
                <a:pPr algn="ctr" defTabSz="914340">
                  <a:lnSpc>
                    <a:spcPts val="1530"/>
                  </a:lnSpc>
                  <a:defRPr/>
                </a:pPr>
                <a:r>
                  <a:rPr lang="en-US" sz="2400" kern="0" dirty="0">
                    <a:solidFill>
                      <a:srgbClr val="FFFFFF"/>
                    </a:solidFill>
                    <a:latin typeface="Segoe UI Light"/>
                  </a:rPr>
                  <a:t>Automate business process </a:t>
                </a:r>
              </a:p>
              <a:p>
                <a:pPr algn="ctr" defTabSz="914340">
                  <a:lnSpc>
                    <a:spcPts val="1530"/>
                  </a:lnSpc>
                  <a:defRPr/>
                </a:pPr>
                <a:endParaRPr lang="en-US" sz="2400" kern="0" dirty="0">
                  <a:solidFill>
                    <a:srgbClr val="FFFFFF"/>
                  </a:solidFill>
                  <a:latin typeface="Segoe UI Light"/>
                </a:endParaRPr>
              </a:p>
              <a:p>
                <a:pPr algn="ctr" defTabSz="914340">
                  <a:lnSpc>
                    <a:spcPts val="1530"/>
                  </a:lnSpc>
                  <a:defRPr/>
                </a:pPr>
                <a:r>
                  <a:rPr lang="en-US" sz="2400" kern="0" dirty="0">
                    <a:solidFill>
                      <a:srgbClr val="FFFFFF"/>
                    </a:solidFill>
                    <a:latin typeface="Segoe UI Light"/>
                  </a:rPr>
                  <a:t>across SaaS and on-premises </a:t>
                </a:r>
              </a:p>
            </p:txBody>
          </p:sp>
        </p:grpSp>
        <p:pic>
          <p:nvPicPr>
            <p:cNvPr id="20" name="Picture 19"/>
            <p:cNvPicPr>
              <a:picLocks noChangeAspect="1"/>
            </p:cNvPicPr>
            <p:nvPr/>
          </p:nvPicPr>
          <p:blipFill>
            <a:blip r:embed="rId5"/>
            <a:stretch>
              <a:fillRect/>
            </a:stretch>
          </p:blipFill>
          <p:spPr>
            <a:xfrm>
              <a:off x="9560665" y="3902193"/>
              <a:ext cx="727877" cy="715722"/>
            </a:xfrm>
            <a:prstGeom prst="rect">
              <a:avLst/>
            </a:prstGeom>
          </p:spPr>
        </p:pic>
      </p:grpSp>
      <p:grpSp>
        <p:nvGrpSpPr>
          <p:cNvPr id="23" name="Group 22"/>
          <p:cNvGrpSpPr/>
          <p:nvPr/>
        </p:nvGrpSpPr>
        <p:grpSpPr>
          <a:xfrm>
            <a:off x="4679350" y="588598"/>
            <a:ext cx="3655790" cy="2868370"/>
            <a:chOff x="8857427" y="774015"/>
            <a:chExt cx="2635520" cy="1842444"/>
          </a:xfrm>
        </p:grpSpPr>
        <p:grpSp>
          <p:nvGrpSpPr>
            <p:cNvPr id="24" name="Group 23"/>
            <p:cNvGrpSpPr/>
            <p:nvPr/>
          </p:nvGrpSpPr>
          <p:grpSpPr>
            <a:xfrm>
              <a:off x="8857427" y="1701969"/>
              <a:ext cx="2635520" cy="914490"/>
              <a:chOff x="3376682" y="4696209"/>
              <a:chExt cx="2584078" cy="896642"/>
            </a:xfrm>
          </p:grpSpPr>
          <p:sp>
            <p:nvSpPr>
              <p:cNvPr id="26" name="TextBox 25"/>
              <p:cNvSpPr txBox="1"/>
              <p:nvPr/>
            </p:nvSpPr>
            <p:spPr>
              <a:xfrm>
                <a:off x="3376683" y="4696209"/>
                <a:ext cx="2584077" cy="463405"/>
              </a:xfrm>
              <a:prstGeom prst="flowChartOffpageConnector">
                <a:avLst/>
              </a:prstGeom>
              <a:noFill/>
            </p:spPr>
            <p:txBody>
              <a:bodyPr wrap="square" rtlCol="0">
                <a:spAutoFit/>
              </a:bodyPr>
              <a:lstStyle/>
              <a:p>
                <a:pPr algn="ctr" defTabSz="914340">
                  <a:defRPr/>
                </a:pPr>
                <a:r>
                  <a:rPr lang="en-US" sz="1873" b="1" kern="0" cap="all" dirty="0">
                    <a:solidFill>
                      <a:srgbClr val="FFFFFF"/>
                    </a:solidFill>
                  </a:rPr>
                  <a:t>Mobile Apps</a:t>
                </a:r>
              </a:p>
            </p:txBody>
          </p:sp>
          <p:sp>
            <p:nvSpPr>
              <p:cNvPr id="27" name="TextBox 26"/>
              <p:cNvSpPr txBox="1"/>
              <p:nvPr/>
            </p:nvSpPr>
            <p:spPr>
              <a:xfrm>
                <a:off x="3376682" y="5069325"/>
                <a:ext cx="2584077" cy="523526"/>
              </a:xfrm>
              <a:prstGeom prst="flowChartOffpageConnector">
                <a:avLst/>
              </a:prstGeom>
              <a:noFill/>
            </p:spPr>
            <p:txBody>
              <a:bodyPr wrap="square" lIns="186495" rIns="186495" rtlCol="0">
                <a:spAutoFit/>
              </a:bodyPr>
              <a:lstStyle/>
              <a:p>
                <a:pPr algn="ctr" defTabSz="914340">
                  <a:lnSpc>
                    <a:spcPts val="1530"/>
                  </a:lnSpc>
                  <a:defRPr/>
                </a:pPr>
                <a:r>
                  <a:rPr lang="en-US" sz="2400" kern="0" dirty="0">
                    <a:solidFill>
                      <a:srgbClr val="FFFFFF"/>
                    </a:solidFill>
                    <a:latin typeface="Segoe UI Light"/>
                  </a:rPr>
                  <a:t>Build Mobile apps for </a:t>
                </a:r>
              </a:p>
              <a:p>
                <a:pPr algn="ctr" defTabSz="914340">
                  <a:lnSpc>
                    <a:spcPts val="1530"/>
                  </a:lnSpc>
                  <a:defRPr/>
                </a:pPr>
                <a:endParaRPr lang="en-US" sz="2400" kern="0" dirty="0">
                  <a:solidFill>
                    <a:srgbClr val="FFFFFF"/>
                  </a:solidFill>
                  <a:latin typeface="Segoe UI Light"/>
                </a:endParaRPr>
              </a:p>
              <a:p>
                <a:pPr algn="ctr" defTabSz="914340">
                  <a:lnSpc>
                    <a:spcPts val="1530"/>
                  </a:lnSpc>
                  <a:defRPr/>
                </a:pPr>
                <a:r>
                  <a:rPr lang="en-US" sz="2400" kern="0" dirty="0">
                    <a:solidFill>
                      <a:srgbClr val="FFFFFF"/>
                    </a:solidFill>
                    <a:latin typeface="Segoe UI Light"/>
                  </a:rPr>
                  <a:t>any device</a:t>
                </a:r>
              </a:p>
            </p:txBody>
          </p:sp>
        </p:grpSp>
        <p:pic>
          <p:nvPicPr>
            <p:cNvPr id="25" name="Picture 24"/>
            <p:cNvPicPr>
              <a:picLocks noChangeAspect="1"/>
            </p:cNvPicPr>
            <p:nvPr/>
          </p:nvPicPr>
          <p:blipFill>
            <a:blip r:embed="rId6"/>
            <a:stretch>
              <a:fillRect/>
            </a:stretch>
          </p:blipFill>
          <p:spPr>
            <a:xfrm>
              <a:off x="9897141" y="774015"/>
              <a:ext cx="556316" cy="798813"/>
            </a:xfrm>
            <a:prstGeom prst="rect">
              <a:avLst/>
            </a:prstGeom>
          </p:spPr>
        </p:pic>
      </p:grpSp>
      <p:cxnSp>
        <p:nvCxnSpPr>
          <p:cNvPr id="28" name="Straight Connector 27"/>
          <p:cNvCxnSpPr/>
          <p:nvPr/>
        </p:nvCxnSpPr>
        <p:spPr>
          <a:xfrm>
            <a:off x="4419828" y="515833"/>
            <a:ext cx="0" cy="6080033"/>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18326" y="3583067"/>
            <a:ext cx="7979766" cy="0"/>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10716975" y="6512312"/>
            <a:ext cx="1719500" cy="482213"/>
            <a:chOff x="9768227" y="5945169"/>
            <a:chExt cx="1915654" cy="565359"/>
          </a:xfrm>
        </p:grpSpPr>
        <p:sp>
          <p:nvSpPr>
            <p:cNvPr id="34"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bg1"/>
                  </a:solidFill>
                </a:rPr>
                <a:t>@</a:t>
              </a:r>
              <a:r>
                <a:rPr lang="en-US" sz="1800" dirty="0" err="1">
                  <a:solidFill>
                    <a:schemeClr val="bg1"/>
                  </a:solidFill>
                </a:rPr>
                <a:t>liliankasem</a:t>
              </a:r>
              <a:endParaRPr lang="en-US" sz="1800" dirty="0">
                <a:solidFill>
                  <a:schemeClr val="bg1"/>
                </a:solidFill>
              </a:endParaRPr>
            </a:p>
          </p:txBody>
        </p:sp>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cxnSp>
        <p:nvCxnSpPr>
          <p:cNvPr id="30" name="Straight Connector 29"/>
          <p:cNvCxnSpPr/>
          <p:nvPr/>
        </p:nvCxnSpPr>
        <p:spPr>
          <a:xfrm>
            <a:off x="8498092" y="485564"/>
            <a:ext cx="0" cy="6080033"/>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130964" y="2640206"/>
            <a:ext cx="4690470" cy="867094"/>
            <a:chOff x="446273" y="4696209"/>
            <a:chExt cx="2982635" cy="562280"/>
          </a:xfrm>
        </p:grpSpPr>
        <p:sp>
          <p:nvSpPr>
            <p:cNvPr id="37" name="TextBox 36"/>
            <p:cNvSpPr txBox="1"/>
            <p:nvPr/>
          </p:nvSpPr>
          <p:spPr>
            <a:xfrm>
              <a:off x="634689" y="4696209"/>
              <a:ext cx="2584076" cy="301668"/>
            </a:xfrm>
            <a:prstGeom prst="hexagon">
              <a:avLst/>
            </a:prstGeom>
            <a:noFill/>
          </p:spPr>
          <p:txBody>
            <a:bodyPr wrap="square" rtlCol="0">
              <a:spAutoFit/>
            </a:bodyPr>
            <a:lstStyle/>
            <a:p>
              <a:pPr algn="ctr" defTabSz="914340">
                <a:defRPr/>
              </a:pPr>
              <a:r>
                <a:rPr lang="en-US" sz="1873" b="1" kern="0" cap="all" dirty="0">
                  <a:solidFill>
                    <a:srgbClr val="FFFFFF"/>
                  </a:solidFill>
                </a:rPr>
                <a:t>Azure FUNCTIONS</a:t>
              </a:r>
            </a:p>
          </p:txBody>
        </p:sp>
        <p:sp>
          <p:nvSpPr>
            <p:cNvPr id="38" name="TextBox 37"/>
            <p:cNvSpPr txBox="1"/>
            <p:nvPr/>
          </p:nvSpPr>
          <p:spPr>
            <a:xfrm>
              <a:off x="446273" y="5017602"/>
              <a:ext cx="2982635" cy="240887"/>
            </a:xfrm>
            <a:prstGeom prst="hexagon">
              <a:avLst/>
            </a:prstGeom>
            <a:noFill/>
          </p:spPr>
          <p:txBody>
            <a:bodyPr wrap="square" lIns="186495" rIns="186495" rtlCol="0">
              <a:spAutoFit/>
            </a:bodyPr>
            <a:lstStyle/>
            <a:p>
              <a:pPr algn="ctr" defTabSz="914340">
                <a:lnSpc>
                  <a:spcPts val="1530"/>
                </a:lnSpc>
                <a:defRPr/>
              </a:pPr>
              <a:endParaRPr lang="en-US" sz="2400" kern="0" dirty="0">
                <a:solidFill>
                  <a:srgbClr val="FFFFFF"/>
                </a:solidFill>
                <a:latin typeface="Segoe UI Light"/>
              </a:endParaRPr>
            </a:p>
          </p:txBody>
        </p:sp>
      </p:grpSp>
      <p:sp>
        <p:nvSpPr>
          <p:cNvPr id="4" name="TextBox 3"/>
          <p:cNvSpPr txBox="1"/>
          <p:nvPr/>
        </p:nvSpPr>
        <p:spPr>
          <a:xfrm>
            <a:off x="8998614" y="3317312"/>
            <a:ext cx="3048462" cy="2622256"/>
          </a:xfrm>
          <a:prstGeom prst="rect">
            <a:avLst/>
          </a:prstGeom>
          <a:noFill/>
        </p:spPr>
        <p:txBody>
          <a:bodyPr wrap="square" lIns="182880" tIns="146304" rIns="182880" bIns="146304" rtlCol="0">
            <a:spAutoFit/>
          </a:bodyPr>
          <a:lstStyle/>
          <a:p>
            <a:pPr algn="ctr">
              <a:lnSpc>
                <a:spcPct val="90000"/>
              </a:lnSpc>
            </a:pPr>
            <a:r>
              <a:rPr lang="en-US" sz="2400" kern="0" dirty="0">
                <a:solidFill>
                  <a:srgbClr val="FFFFFF"/>
                </a:solidFill>
                <a:latin typeface="Segoe UI Light"/>
              </a:rPr>
              <a:t>Nano-services that can scale based on demand. </a:t>
            </a:r>
          </a:p>
          <a:p>
            <a:pPr>
              <a:lnSpc>
                <a:spcPct val="90000"/>
              </a:lnSpc>
            </a:pPr>
            <a:endParaRPr lang="en-US" sz="2400" kern="0" dirty="0">
              <a:solidFill>
                <a:srgbClr val="FFFFFF"/>
              </a:solidFill>
              <a:latin typeface="Segoe UI Light"/>
            </a:endParaRPr>
          </a:p>
          <a:p>
            <a:pPr algn="ctr">
              <a:lnSpc>
                <a:spcPct val="90000"/>
              </a:lnSpc>
            </a:pPr>
            <a:r>
              <a:rPr lang="en-US" sz="2400" kern="0" dirty="0" err="1">
                <a:solidFill>
                  <a:srgbClr val="FFFFFF"/>
                </a:solidFill>
                <a:latin typeface="Segoe UI Light"/>
              </a:rPr>
              <a:t>Serverless</a:t>
            </a:r>
            <a:r>
              <a:rPr lang="en-US" sz="2400" kern="0" dirty="0">
                <a:solidFill>
                  <a:srgbClr val="FFFFFF"/>
                </a:solidFill>
                <a:latin typeface="Segoe UI Light"/>
              </a:rPr>
              <a:t>, event driven experience.</a:t>
            </a:r>
          </a:p>
          <a:p>
            <a:pPr>
              <a:lnSpc>
                <a:spcPct val="90000"/>
              </a:lnSpc>
            </a:pPr>
            <a:endParaRPr lang="en-GB" sz="240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9499171" y="716181"/>
            <a:ext cx="1919887" cy="1924025"/>
          </a:xfrm>
          <a:prstGeom prst="rect">
            <a:avLst/>
          </a:prstGeom>
        </p:spPr>
      </p:pic>
    </p:spTree>
    <p:extLst>
      <p:ext uri="{BB962C8B-B14F-4D97-AF65-F5344CB8AC3E}">
        <p14:creationId xmlns:p14="http://schemas.microsoft.com/office/powerpoint/2010/main" val="142802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78923" y="4520589"/>
            <a:ext cx="10338052" cy="1032313"/>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r>
              <a:rPr lang="en-GB" sz="6000" dirty="0">
                <a:solidFill>
                  <a:schemeClr val="tx1"/>
                </a:solidFill>
              </a:rPr>
              <a:t>What is the Web Apps Service?</a:t>
            </a:r>
          </a:p>
        </p:txBody>
      </p:sp>
      <p:pic>
        <p:nvPicPr>
          <p:cNvPr id="8" name="Picture Placeholder 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2045" b="-2045"/>
          <a:stretch/>
        </p:blipFill>
        <p:spPr>
          <a:xfrm>
            <a:off x="9719891" y="165939"/>
            <a:ext cx="2378591" cy="2472369"/>
          </a:xfrm>
          <a:prstGeom prst="rect">
            <a:avLst/>
          </a:prstGeom>
        </p:spPr>
      </p:pic>
      <p:grpSp>
        <p:nvGrpSpPr>
          <p:cNvPr id="10" name="Group 9"/>
          <p:cNvGrpSpPr/>
          <p:nvPr/>
        </p:nvGrpSpPr>
        <p:grpSpPr>
          <a:xfrm>
            <a:off x="10716975" y="6512312"/>
            <a:ext cx="1719500" cy="482213"/>
            <a:chOff x="9768227" y="5945169"/>
            <a:chExt cx="1915654" cy="565359"/>
          </a:xfrm>
        </p:grpSpPr>
        <p:sp>
          <p:nvSpPr>
            <p:cNvPr id="11"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30682486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691563" y="991206"/>
            <a:ext cx="10976179" cy="5256041"/>
            <a:chOff x="765321" y="315589"/>
            <a:chExt cx="10976179" cy="5256041"/>
          </a:xfrm>
        </p:grpSpPr>
        <p:pic>
          <p:nvPicPr>
            <p:cNvPr id="5" name="Picture 4"/>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b="14271"/>
            <a:stretch/>
          </p:blipFill>
          <p:spPr>
            <a:xfrm>
              <a:off x="8415811" y="1434747"/>
              <a:ext cx="3325689" cy="2851073"/>
            </a:xfrm>
            <a:prstGeom prst="rect">
              <a:avLst/>
            </a:prstGeom>
          </p:spPr>
        </p:pic>
        <p:pic>
          <p:nvPicPr>
            <p:cNvPr id="6" name="Picture 5"/>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5954" b="21482"/>
            <a:stretch/>
          </p:blipFill>
          <p:spPr>
            <a:xfrm>
              <a:off x="765321" y="1437883"/>
              <a:ext cx="3920446" cy="2844800"/>
            </a:xfrm>
            <a:prstGeom prst="rect">
              <a:avLst/>
            </a:prstGeom>
          </p:spPr>
        </p:pic>
        <p:pic>
          <p:nvPicPr>
            <p:cNvPr id="17" name="Picture 16"/>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b="14691"/>
            <a:stretch/>
          </p:blipFill>
          <p:spPr>
            <a:xfrm>
              <a:off x="4879763" y="1434747"/>
              <a:ext cx="3342051" cy="2851073"/>
            </a:xfrm>
            <a:prstGeom prst="rect">
              <a:avLst/>
            </a:prstGeom>
          </p:spPr>
        </p:pic>
        <p:sp>
          <p:nvSpPr>
            <p:cNvPr id="18" name="Title 1"/>
            <p:cNvSpPr txBox="1">
              <a:spLocks/>
            </p:cNvSpPr>
            <p:nvPr/>
          </p:nvSpPr>
          <p:spPr>
            <a:xfrm>
              <a:off x="5114695" y="4522653"/>
              <a:ext cx="2872186"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dirty="0">
                  <a:solidFill>
                    <a:schemeClr val="tx1"/>
                  </a:solidFill>
                </a:rPr>
                <a:t>build</a:t>
              </a:r>
            </a:p>
          </p:txBody>
        </p:sp>
        <p:sp>
          <p:nvSpPr>
            <p:cNvPr id="19" name="Title 1"/>
            <p:cNvSpPr txBox="1">
              <a:spLocks/>
            </p:cNvSpPr>
            <p:nvPr/>
          </p:nvSpPr>
          <p:spPr>
            <a:xfrm>
              <a:off x="1180115" y="4521927"/>
              <a:ext cx="3090858"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dirty="0">
                  <a:solidFill>
                    <a:schemeClr val="tx1"/>
                  </a:solidFill>
                </a:rPr>
                <a:t>host</a:t>
              </a:r>
            </a:p>
          </p:txBody>
        </p:sp>
        <p:sp>
          <p:nvSpPr>
            <p:cNvPr id="20" name="Title 1"/>
            <p:cNvSpPr txBox="1">
              <a:spLocks/>
            </p:cNvSpPr>
            <p:nvPr/>
          </p:nvSpPr>
          <p:spPr>
            <a:xfrm>
              <a:off x="8496186" y="4521927"/>
              <a:ext cx="3164937"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dirty="0">
                  <a:solidFill>
                    <a:schemeClr val="tx1"/>
                  </a:solidFill>
                </a:rPr>
                <a:t>consume</a:t>
              </a:r>
            </a:p>
          </p:txBody>
        </p:sp>
        <p:sp>
          <p:nvSpPr>
            <p:cNvPr id="21" name="Title 1"/>
            <p:cNvSpPr txBox="1">
              <a:spLocks/>
            </p:cNvSpPr>
            <p:nvPr/>
          </p:nvSpPr>
          <p:spPr>
            <a:xfrm>
              <a:off x="5114695" y="315589"/>
              <a:ext cx="2872186"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b="1" dirty="0">
                  <a:solidFill>
                    <a:srgbClr val="0051A2"/>
                  </a:solidFill>
                </a:rPr>
                <a:t>PaaS</a:t>
              </a:r>
            </a:p>
          </p:txBody>
        </p:sp>
        <p:sp>
          <p:nvSpPr>
            <p:cNvPr id="22" name="Title 1"/>
            <p:cNvSpPr txBox="1">
              <a:spLocks/>
            </p:cNvSpPr>
            <p:nvPr/>
          </p:nvSpPr>
          <p:spPr>
            <a:xfrm>
              <a:off x="1180115" y="339078"/>
              <a:ext cx="3090858"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b="1" dirty="0">
                  <a:solidFill>
                    <a:srgbClr val="0051A2"/>
                  </a:solidFill>
                </a:rPr>
                <a:t>IaaS</a:t>
              </a:r>
            </a:p>
          </p:txBody>
        </p:sp>
        <p:sp>
          <p:nvSpPr>
            <p:cNvPr id="23" name="Title 1"/>
            <p:cNvSpPr txBox="1">
              <a:spLocks/>
            </p:cNvSpPr>
            <p:nvPr/>
          </p:nvSpPr>
          <p:spPr>
            <a:xfrm>
              <a:off x="8496185" y="315589"/>
              <a:ext cx="3164937"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b="1" dirty="0">
                  <a:solidFill>
                    <a:srgbClr val="0051A2"/>
                  </a:solidFill>
                </a:rPr>
                <a:t>SaaS</a:t>
              </a:r>
            </a:p>
          </p:txBody>
        </p:sp>
      </p:grpSp>
      <p:grpSp>
        <p:nvGrpSpPr>
          <p:cNvPr id="16" name="Group 15"/>
          <p:cNvGrpSpPr/>
          <p:nvPr/>
        </p:nvGrpSpPr>
        <p:grpSpPr>
          <a:xfrm>
            <a:off x="10716975" y="6512312"/>
            <a:ext cx="1719500" cy="482213"/>
            <a:chOff x="9768227" y="5945169"/>
            <a:chExt cx="1915654" cy="565359"/>
          </a:xfrm>
        </p:grpSpPr>
        <p:sp>
          <p:nvSpPr>
            <p:cNvPr id="24"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4617938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691563" y="250236"/>
            <a:ext cx="10976179" cy="5996285"/>
            <a:chOff x="765321" y="-424655"/>
            <a:chExt cx="10976179" cy="5996285"/>
          </a:xfrm>
        </p:grpSpPr>
        <p:pic>
          <p:nvPicPr>
            <p:cNvPr id="5" name="Picture 4"/>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b="14271"/>
            <a:stretch/>
          </p:blipFill>
          <p:spPr>
            <a:xfrm>
              <a:off x="8415811" y="1434747"/>
              <a:ext cx="3325689" cy="2851073"/>
            </a:xfrm>
            <a:prstGeom prst="rect">
              <a:avLst/>
            </a:prstGeom>
          </p:spPr>
        </p:pic>
        <p:pic>
          <p:nvPicPr>
            <p:cNvPr id="6" name="Picture 5"/>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t="5954" b="21482"/>
            <a:stretch/>
          </p:blipFill>
          <p:spPr>
            <a:xfrm>
              <a:off x="765321" y="1437883"/>
              <a:ext cx="3920446" cy="2844800"/>
            </a:xfrm>
            <a:prstGeom prst="rect">
              <a:avLst/>
            </a:prstGeom>
          </p:spPr>
        </p:pic>
        <p:pic>
          <p:nvPicPr>
            <p:cNvPr id="17" name="Picture 16"/>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b="14691"/>
            <a:stretch/>
          </p:blipFill>
          <p:spPr>
            <a:xfrm>
              <a:off x="4879763" y="1434747"/>
              <a:ext cx="3342051" cy="2851073"/>
            </a:xfrm>
            <a:prstGeom prst="rect">
              <a:avLst/>
            </a:prstGeom>
          </p:spPr>
        </p:pic>
        <p:sp>
          <p:nvSpPr>
            <p:cNvPr id="18" name="Title 1"/>
            <p:cNvSpPr txBox="1">
              <a:spLocks/>
            </p:cNvSpPr>
            <p:nvPr/>
          </p:nvSpPr>
          <p:spPr>
            <a:xfrm>
              <a:off x="5114695" y="4522653"/>
              <a:ext cx="2872186"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dirty="0">
                  <a:solidFill>
                    <a:schemeClr val="tx1"/>
                  </a:solidFill>
                </a:rPr>
                <a:t>build</a:t>
              </a:r>
            </a:p>
          </p:txBody>
        </p:sp>
        <p:sp>
          <p:nvSpPr>
            <p:cNvPr id="19" name="Title 1"/>
            <p:cNvSpPr txBox="1">
              <a:spLocks/>
            </p:cNvSpPr>
            <p:nvPr/>
          </p:nvSpPr>
          <p:spPr>
            <a:xfrm>
              <a:off x="1180115" y="4521927"/>
              <a:ext cx="3090858"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dirty="0">
                  <a:solidFill>
                    <a:schemeClr val="bg1">
                      <a:lumMod val="85000"/>
                    </a:schemeClr>
                  </a:solidFill>
                </a:rPr>
                <a:t>host</a:t>
              </a:r>
            </a:p>
          </p:txBody>
        </p:sp>
        <p:sp>
          <p:nvSpPr>
            <p:cNvPr id="20" name="Title 1"/>
            <p:cNvSpPr txBox="1">
              <a:spLocks/>
            </p:cNvSpPr>
            <p:nvPr/>
          </p:nvSpPr>
          <p:spPr>
            <a:xfrm>
              <a:off x="8496186" y="4521927"/>
              <a:ext cx="3164937"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dirty="0">
                  <a:solidFill>
                    <a:schemeClr val="bg1">
                      <a:lumMod val="85000"/>
                    </a:schemeClr>
                  </a:solidFill>
                </a:rPr>
                <a:t>consume</a:t>
              </a:r>
            </a:p>
          </p:txBody>
        </p:sp>
        <p:sp>
          <p:nvSpPr>
            <p:cNvPr id="21" name="Title 1"/>
            <p:cNvSpPr txBox="1">
              <a:spLocks/>
            </p:cNvSpPr>
            <p:nvPr/>
          </p:nvSpPr>
          <p:spPr>
            <a:xfrm>
              <a:off x="3171677" y="-424655"/>
              <a:ext cx="6758221"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b="1" dirty="0">
                  <a:solidFill>
                    <a:srgbClr val="0051A2"/>
                  </a:solidFill>
                </a:rPr>
                <a:t>Platform as a Service</a:t>
              </a:r>
            </a:p>
          </p:txBody>
        </p:sp>
        <p:sp>
          <p:nvSpPr>
            <p:cNvPr id="22" name="Title 1"/>
            <p:cNvSpPr txBox="1">
              <a:spLocks/>
            </p:cNvSpPr>
            <p:nvPr/>
          </p:nvSpPr>
          <p:spPr>
            <a:xfrm>
              <a:off x="1180115" y="339078"/>
              <a:ext cx="3090858"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b="1" dirty="0">
                  <a:solidFill>
                    <a:schemeClr val="bg1">
                      <a:lumMod val="85000"/>
                    </a:schemeClr>
                  </a:solidFill>
                </a:rPr>
                <a:t>IaaS</a:t>
              </a:r>
            </a:p>
          </p:txBody>
        </p:sp>
        <p:sp>
          <p:nvSpPr>
            <p:cNvPr id="23" name="Title 1"/>
            <p:cNvSpPr txBox="1">
              <a:spLocks/>
            </p:cNvSpPr>
            <p:nvPr/>
          </p:nvSpPr>
          <p:spPr>
            <a:xfrm>
              <a:off x="8496185" y="315589"/>
              <a:ext cx="3164937" cy="1048977"/>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6000" b="1" dirty="0">
                  <a:solidFill>
                    <a:schemeClr val="bg1">
                      <a:lumMod val="85000"/>
                    </a:schemeClr>
                  </a:solidFill>
                </a:rPr>
                <a:t>SaaS</a:t>
              </a:r>
            </a:p>
          </p:txBody>
        </p:sp>
      </p:grpSp>
      <p:grpSp>
        <p:nvGrpSpPr>
          <p:cNvPr id="16" name="Group 15"/>
          <p:cNvGrpSpPr/>
          <p:nvPr/>
        </p:nvGrpSpPr>
        <p:grpSpPr>
          <a:xfrm>
            <a:off x="10716975" y="6512312"/>
            <a:ext cx="1719500" cy="482213"/>
            <a:chOff x="9768227" y="5945169"/>
            <a:chExt cx="1915654" cy="565359"/>
          </a:xfrm>
        </p:grpSpPr>
        <p:sp>
          <p:nvSpPr>
            <p:cNvPr id="24"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12279898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981537" y="1414823"/>
            <a:ext cx="3523961" cy="4357404"/>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r>
              <a:rPr lang="en-GB" sz="6000" dirty="0">
                <a:solidFill>
                  <a:schemeClr val="tx1"/>
                </a:solidFill>
              </a:rPr>
              <a:t>.NET </a:t>
            </a:r>
          </a:p>
          <a:p>
            <a:r>
              <a:rPr lang="en-GB" sz="6000" dirty="0">
                <a:solidFill>
                  <a:schemeClr val="tx1"/>
                </a:solidFill>
              </a:rPr>
              <a:t>Java </a:t>
            </a:r>
          </a:p>
          <a:p>
            <a:r>
              <a:rPr lang="en-GB" sz="6000" dirty="0">
                <a:solidFill>
                  <a:schemeClr val="tx1"/>
                </a:solidFill>
              </a:rPr>
              <a:t>PHP</a:t>
            </a:r>
          </a:p>
          <a:p>
            <a:r>
              <a:rPr lang="en-GB" sz="6000" dirty="0">
                <a:solidFill>
                  <a:schemeClr val="tx1"/>
                </a:solidFill>
              </a:rPr>
              <a:t>Node.js </a:t>
            </a:r>
          </a:p>
          <a:p>
            <a:r>
              <a:rPr lang="en-GB" sz="6000" dirty="0">
                <a:solidFill>
                  <a:schemeClr val="tx1"/>
                </a:solidFill>
              </a:rPr>
              <a:t>Python</a:t>
            </a:r>
          </a:p>
        </p:txBody>
      </p:sp>
      <p:pic>
        <p:nvPicPr>
          <p:cNvPr id="15" name="Picture Placeholder 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2045" b="-2045"/>
          <a:stretch/>
        </p:blipFill>
        <p:spPr>
          <a:xfrm>
            <a:off x="9719891" y="165939"/>
            <a:ext cx="2378591" cy="2472369"/>
          </a:xfrm>
          <a:prstGeom prst="rect">
            <a:avLst/>
          </a:prstGeom>
        </p:spPr>
      </p:pic>
      <p:grpSp>
        <p:nvGrpSpPr>
          <p:cNvPr id="8" name="Group 7"/>
          <p:cNvGrpSpPr/>
          <p:nvPr/>
        </p:nvGrpSpPr>
        <p:grpSpPr>
          <a:xfrm>
            <a:off x="10716975" y="6512312"/>
            <a:ext cx="1719500" cy="482213"/>
            <a:chOff x="9768227" y="5945169"/>
            <a:chExt cx="1915654" cy="565359"/>
          </a:xfrm>
        </p:grpSpPr>
        <p:sp>
          <p:nvSpPr>
            <p:cNvPr id="10"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tx1"/>
                  </a:solidFill>
                </a:rPr>
                <a:t>@</a:t>
              </a:r>
              <a:r>
                <a:rPr lang="en-US" sz="1800" dirty="0" err="1">
                  <a:solidFill>
                    <a:schemeClr val="tx1"/>
                  </a:solidFill>
                </a:rPr>
                <a:t>liliankasem</a:t>
              </a:r>
              <a:endParaRPr lang="en-US" sz="1800" dirty="0">
                <a:solidFill>
                  <a:schemeClr val="tx1"/>
                </a:solidFill>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34714809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783862" y="2159774"/>
            <a:ext cx="8791582" cy="3093869"/>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pPr algn="ctr"/>
            <a:r>
              <a:rPr lang="en-GB" sz="9600" dirty="0"/>
              <a:t>Lets talk about </a:t>
            </a:r>
            <a:r>
              <a:rPr lang="en-GB" sz="9600" b="1" dirty="0">
                <a:solidFill>
                  <a:srgbClr val="00B0F0"/>
                </a:solidFill>
                <a:effectLst>
                  <a:outerShdw blurRad="38100" dist="38100" dir="2700000" algn="tl">
                    <a:srgbClr val="000000">
                      <a:alpha val="43137"/>
                    </a:srgbClr>
                  </a:outerShdw>
                </a:effectLst>
              </a:rPr>
              <a:t>deployment</a:t>
            </a:r>
          </a:p>
        </p:txBody>
      </p:sp>
      <p:grpSp>
        <p:nvGrpSpPr>
          <p:cNvPr id="8" name="Group 7"/>
          <p:cNvGrpSpPr/>
          <p:nvPr/>
        </p:nvGrpSpPr>
        <p:grpSpPr>
          <a:xfrm>
            <a:off x="10716975" y="6512312"/>
            <a:ext cx="1719500" cy="482213"/>
            <a:chOff x="9768227" y="5945169"/>
            <a:chExt cx="1915654" cy="565359"/>
          </a:xfrm>
        </p:grpSpPr>
        <p:sp>
          <p:nvSpPr>
            <p:cNvPr id="11"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bg1"/>
                  </a:solidFill>
                </a:rPr>
                <a:t>@</a:t>
              </a:r>
              <a:r>
                <a:rPr lang="en-US" sz="1800" dirty="0" err="1">
                  <a:solidFill>
                    <a:schemeClr val="bg1"/>
                  </a:solidFill>
                </a:rPr>
                <a:t>liliankasem</a:t>
              </a:r>
              <a:endParaRPr lang="en-US" sz="1800" dirty="0">
                <a:solidFill>
                  <a:schemeClr val="bg1"/>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211907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4"/>
          <p:cNvPicPr>
            <a:picLocks noChangeAspect="1"/>
          </p:cNvPicPr>
          <p:nvPr/>
        </p:nvPicPr>
        <p:blipFill rotWithShape="1">
          <a:blip r:embed="rId3" cstate="print">
            <a:extLst>
              <a:ext uri="{28A0092B-C50C-407E-A947-70E740481C1C}">
                <a14:useLocalDpi xmlns:a14="http://schemas.microsoft.com/office/drawing/2010/main" val="0"/>
              </a:ext>
            </a:extLst>
          </a:blip>
          <a:srcRect l="-22155" r="-22155"/>
          <a:stretch/>
        </p:blipFill>
        <p:spPr>
          <a:xfrm>
            <a:off x="2815043" y="0"/>
            <a:ext cx="6729220" cy="6994525"/>
          </a:xfrm>
          <a:prstGeom prst="rect">
            <a:avLst/>
          </a:prstGeom>
        </p:spPr>
      </p:pic>
      <p:grpSp>
        <p:nvGrpSpPr>
          <p:cNvPr id="9" name="Group 8"/>
          <p:cNvGrpSpPr/>
          <p:nvPr/>
        </p:nvGrpSpPr>
        <p:grpSpPr>
          <a:xfrm>
            <a:off x="10716975" y="6512312"/>
            <a:ext cx="1719500" cy="482213"/>
            <a:chOff x="9768227" y="5945169"/>
            <a:chExt cx="1915654" cy="565359"/>
          </a:xfrm>
        </p:grpSpPr>
        <p:sp>
          <p:nvSpPr>
            <p:cNvPr id="10" name="Text Placeholder 4"/>
            <p:cNvSpPr txBox="1">
              <a:spLocks/>
            </p:cNvSpPr>
            <p:nvPr/>
          </p:nvSpPr>
          <p:spPr>
            <a:xfrm>
              <a:off x="9946232" y="5945169"/>
              <a:ext cx="1737649" cy="565359"/>
            </a:xfrm>
            <a:prstGeom prst="rect">
              <a:avLst/>
            </a:prstGeom>
            <a:noFill/>
          </p:spPr>
          <p:txBody>
            <a:bodyPr vert="horz" wrap="square" lIns="149217" tIns="111912" rIns="149217" bIns="111912"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bg1"/>
                  </a:solidFill>
                </a:rPr>
                <a:t>@</a:t>
              </a:r>
              <a:r>
                <a:rPr lang="en-US" sz="1800" dirty="0" err="1">
                  <a:solidFill>
                    <a:schemeClr val="bg1"/>
                  </a:solidFill>
                </a:rPr>
                <a:t>liliankasem</a:t>
              </a:r>
              <a:endParaRPr lang="en-US" sz="1800" dirty="0">
                <a:solidFill>
                  <a:schemeClr val="bg1"/>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8227" y="6043130"/>
              <a:ext cx="356010" cy="356009"/>
            </a:xfrm>
            <a:prstGeom prst="rect">
              <a:avLst/>
            </a:prstGeom>
          </p:spPr>
        </p:pic>
      </p:grpSp>
    </p:spTree>
    <p:extLst>
      <p:ext uri="{BB962C8B-B14F-4D97-AF65-F5344CB8AC3E}">
        <p14:creationId xmlns:p14="http://schemas.microsoft.com/office/powerpoint/2010/main" val="238801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3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4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5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41664FA7F23843BE9F8D789BCAA05F" ma:contentTypeVersion="3" ma:contentTypeDescription="Create a new document." ma:contentTypeScope="" ma:versionID="ffbb109220b0348e7719a3ac651f76a3">
  <xsd:schema xmlns:xsd="http://www.w3.org/2001/XMLSchema" xmlns:xs="http://www.w3.org/2001/XMLSchema" xmlns:p="http://schemas.microsoft.com/office/2006/metadata/properties" xmlns:ns2="faf1fef3-04bf-4c41-977d-451862165e27" targetNamespace="http://schemas.microsoft.com/office/2006/metadata/properties" ma:root="true" ma:fieldsID="2b3ecf50c773ab9771ac157fbc0fe111" ns2:_="">
    <xsd:import namespace="faf1fef3-04bf-4c41-977d-451862165e27"/>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f1fef3-04bf-4c41-977d-451862165e2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af1fef3-04bf-4c41-977d-451862165e27">
      <UserInfo>
        <DisplayName/>
        <AccountId xsi:nil="true"/>
        <AccountType/>
      </UserInfo>
    </SharedWithUsers>
    <SharingHintHash xmlns="faf1fef3-04bf-4c41-977d-451862165e27">1928115875</SharingHintHash>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C2CF7-52A8-4827-BAF4-E34ADC961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f1fef3-04bf-4c41-977d-451862165e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8EDA5D-F629-4CC5-8344-A715B6C40E41}">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af1fef3-04bf-4c41-977d-451862165e27"/>
    <ds:schemaRef ds:uri="http://www.w3.org/XML/1998/namespace"/>
  </ds:schemaRefs>
</ds:datastoreItem>
</file>

<file path=customXml/itemProps3.xml><?xml version="1.0" encoding="utf-8"?>
<ds:datastoreItem xmlns:ds="http://schemas.openxmlformats.org/officeDocument/2006/customXml" ds:itemID="{44A61C09-8F1D-4E2F-8DDE-D787586DCA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35865</TotalTime>
  <Words>1732</Words>
  <Application>Microsoft Office PowerPoint</Application>
  <PresentationFormat>Custom</PresentationFormat>
  <Paragraphs>295</Paragraphs>
  <Slides>29</Slides>
  <Notes>29</Notes>
  <HiddenSlides>3</HiddenSlides>
  <MMClips>2</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29</vt:i4>
      </vt:variant>
    </vt:vector>
  </HeadingPairs>
  <TitlesOfParts>
    <vt:vector size="38" baseType="lpstr">
      <vt:lpstr>Arial</vt:lpstr>
      <vt:lpstr>Calibri</vt:lpstr>
      <vt:lpstr>Courier New</vt:lpstr>
      <vt:lpstr>Segoe UI</vt:lpstr>
      <vt:lpstr>Segoe UI Light</vt:lpstr>
      <vt:lpstr>2_MSVID_White_16x9_2012-08-18</vt:lpstr>
      <vt:lpstr>3_MSVID_White_16x9_2012-08-18</vt:lpstr>
      <vt:lpstr>4_MSVID_White_16x9_2012-08-18</vt:lpstr>
      <vt:lpstr>5_MSVID_White_16x9_2012-08-18</vt:lpstr>
      <vt:lpstr>Intro to  Azure Web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Continuous Deployment</vt:lpstr>
      <vt:lpstr>Deployment Slots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Scale Up with Tiers &amp; Sizes</vt:lpstr>
      <vt:lpstr>Scale Out With AutoScale</vt:lpstr>
      <vt:lpstr>PowerPoint Presentation</vt:lpstr>
      <vt:lpstr>PowerPoint Presentation</vt:lpstr>
      <vt:lpstr>Traffic Manager</vt:lpstr>
      <vt:lpstr>Intelligent customer routing with Traffic Manager</vt:lpstr>
      <vt:lpstr>Intelligent customer routing  with Traffic Manager</vt:lpstr>
      <vt:lpstr>PowerPoint Presentation</vt:lpstr>
      <vt:lpstr>PowerPoint Presentation</vt:lpstr>
      <vt:lpstr>Call to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Enable application innovation</dc:title>
  <dc:creator>Erik Wirsing</dc:creator>
  <cp:lastModifiedBy>Lilian Kasem</cp:lastModifiedBy>
  <cp:revision>692</cp:revision>
  <cp:lastPrinted>2016-05-03T10:08:39Z</cp:lastPrinted>
  <dcterms:created xsi:type="dcterms:W3CDTF">2014-10-09T17:23:02Z</dcterms:created>
  <dcterms:modified xsi:type="dcterms:W3CDTF">2016-11-09T11:43:07Z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0x010100D441664FA7F23843BE9F8D789BCAA05F</vt:lpwstr>
  </property>
</Properties>
</file>